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handoutMasterIdLst>
    <p:handoutMasterId r:id="rId29"/>
  </p:handoutMasterIdLst>
  <p:sldIdLst>
    <p:sldId id="256" r:id="rId2"/>
    <p:sldId id="259" r:id="rId3"/>
    <p:sldId id="260" r:id="rId4"/>
    <p:sldId id="264" r:id="rId5"/>
    <p:sldId id="261" r:id="rId6"/>
    <p:sldId id="263" r:id="rId7"/>
    <p:sldId id="277" r:id="rId8"/>
    <p:sldId id="276" r:id="rId9"/>
    <p:sldId id="262" r:id="rId10"/>
    <p:sldId id="265" r:id="rId11"/>
    <p:sldId id="268" r:id="rId12"/>
    <p:sldId id="269" r:id="rId13"/>
    <p:sldId id="271" r:id="rId14"/>
    <p:sldId id="282" r:id="rId15"/>
    <p:sldId id="280" r:id="rId16"/>
    <p:sldId id="279" r:id="rId17"/>
    <p:sldId id="258" r:id="rId18"/>
    <p:sldId id="281" r:id="rId19"/>
    <p:sldId id="283" r:id="rId20"/>
    <p:sldId id="270" r:id="rId21"/>
    <p:sldId id="273" r:id="rId22"/>
    <p:sldId id="274" r:id="rId23"/>
    <p:sldId id="284" r:id="rId24"/>
    <p:sldId id="285" r:id="rId25"/>
    <p:sldId id="275" r:id="rId26"/>
    <p:sldId id="266" r:id="rId27"/>
    <p:sldId id="267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560" y="3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BB6EC5B-B5F0-4BCC-A792-067CA805AF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900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696" y="1979"/>
              <a:ext cx="3132" cy="324"/>
              <a:chOff x="696" y="894"/>
              <a:chExt cx="3132" cy="324"/>
            </a:xfrm>
          </p:grpSpPr>
          <p:sp>
            <p:nvSpPr>
              <p:cNvPr id="87" name="Rectangle 4"/>
              <p:cNvSpPr>
                <a:spLocks noChangeArrowheads="1"/>
              </p:cNvSpPr>
              <p:nvPr userDrawn="1"/>
            </p:nvSpPr>
            <p:spPr bwMode="ltGray">
              <a:xfrm>
                <a:off x="696" y="894"/>
                <a:ext cx="1104" cy="288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88" name="Rectangle 5"/>
              <p:cNvSpPr>
                <a:spLocks noChangeArrowheads="1"/>
              </p:cNvSpPr>
              <p:nvPr userDrawn="1"/>
            </p:nvSpPr>
            <p:spPr bwMode="ltGray">
              <a:xfrm>
                <a:off x="696" y="1122"/>
                <a:ext cx="1440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89" name="Rectangle 6"/>
              <p:cNvSpPr>
                <a:spLocks noChangeArrowheads="1"/>
              </p:cNvSpPr>
              <p:nvPr userDrawn="1"/>
            </p:nvSpPr>
            <p:spPr bwMode="ltGray">
              <a:xfrm>
                <a:off x="1716" y="1068"/>
                <a:ext cx="2112" cy="108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90" name="Rectangle 7"/>
              <p:cNvSpPr>
                <a:spLocks noChangeArrowheads="1"/>
              </p:cNvSpPr>
              <p:nvPr userDrawn="1"/>
            </p:nvSpPr>
            <p:spPr bwMode="ltGray">
              <a:xfrm>
                <a:off x="1713" y="954"/>
                <a:ext cx="1872" cy="144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  <p:sp>
          <p:nvSpPr>
            <p:cNvPr id="6" name="Rectangle 8"/>
            <p:cNvSpPr>
              <a:spLocks noChangeArrowheads="1"/>
            </p:cNvSpPr>
            <p:nvPr userDrawn="1"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grpSp>
          <p:nvGrpSpPr>
            <p:cNvPr id="7" name="Group 9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34" name="Group 10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65" name="Line 11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12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13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14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15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Line 16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17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Line 18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Line 19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Line 20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Line 21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Line 22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" name="Line 23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Line 24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Line 25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Line 26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Line 27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Line 28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Line 29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" name="Line 30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Line 31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Line 32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" name="Group 33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36" name="Line 34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35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36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37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38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39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40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41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42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43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44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45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46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47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48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49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50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51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52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53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54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55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56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57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58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59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60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61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62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" name="Group 63"/>
            <p:cNvGrpSpPr>
              <a:grpSpLocks/>
            </p:cNvGrpSpPr>
            <p:nvPr userDrawn="1"/>
          </p:nvGrpSpPr>
          <p:grpSpPr bwMode="auto">
            <a:xfrm>
              <a:off x="4512" y="3984"/>
              <a:ext cx="912" cy="288"/>
              <a:chOff x="4512" y="3984"/>
              <a:chExt cx="912" cy="288"/>
            </a:xfrm>
          </p:grpSpPr>
          <p:sp>
            <p:nvSpPr>
              <p:cNvPr id="29" name="Rectangle 64" descr="60%"/>
              <p:cNvSpPr>
                <a:spLocks noChangeArrowheads="1"/>
              </p:cNvSpPr>
              <p:nvPr userDrawn="1"/>
            </p:nvSpPr>
            <p:spPr bwMode="ltGray">
              <a:xfrm>
                <a:off x="4560" y="4032"/>
                <a:ext cx="816" cy="192"/>
              </a:xfrm>
              <a:prstGeom prst="rect">
                <a:avLst/>
              </a:prstGeom>
              <a:pattFill prst="pct60">
                <a:fgClr>
                  <a:schemeClr val="folHlink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30" name="Line 65"/>
              <p:cNvSpPr>
                <a:spLocks noChangeShapeType="1"/>
              </p:cNvSpPr>
              <p:nvPr userDrawn="1"/>
            </p:nvSpPr>
            <p:spPr bwMode="ltGray">
              <a:xfrm>
                <a:off x="4512" y="4032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66"/>
              <p:cNvSpPr>
                <a:spLocks noChangeShapeType="1"/>
              </p:cNvSpPr>
              <p:nvPr userDrawn="1"/>
            </p:nvSpPr>
            <p:spPr bwMode="ltGray">
              <a:xfrm>
                <a:off x="4512" y="4224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67"/>
              <p:cNvSpPr>
                <a:spLocks noChangeShapeType="1"/>
              </p:cNvSpPr>
              <p:nvPr userDrawn="1"/>
            </p:nvSpPr>
            <p:spPr bwMode="ltGray">
              <a:xfrm>
                <a:off x="4560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68"/>
              <p:cNvSpPr>
                <a:spLocks noChangeShapeType="1"/>
              </p:cNvSpPr>
              <p:nvPr userDrawn="1"/>
            </p:nvSpPr>
            <p:spPr bwMode="ltGray">
              <a:xfrm>
                <a:off x="5376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" name="Line 69"/>
            <p:cNvSpPr>
              <a:spLocks noChangeShapeType="1"/>
            </p:cNvSpPr>
            <p:nvPr userDrawn="1"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70"/>
            <p:cNvGrpSpPr>
              <a:grpSpLocks/>
            </p:cNvGrpSpPr>
            <p:nvPr userDrawn="1"/>
          </p:nvGrpSpPr>
          <p:grpSpPr bwMode="auto">
            <a:xfrm>
              <a:off x="261" y="1962"/>
              <a:ext cx="3567" cy="1494"/>
              <a:chOff x="261" y="877"/>
              <a:chExt cx="3567" cy="1494"/>
            </a:xfrm>
          </p:grpSpPr>
          <p:sp>
            <p:nvSpPr>
              <p:cNvPr id="11" name="Line 71"/>
              <p:cNvSpPr>
                <a:spLocks noChangeShapeType="1"/>
              </p:cNvSpPr>
              <p:nvPr/>
            </p:nvSpPr>
            <p:spPr bwMode="ltGray">
              <a:xfrm flipH="1">
                <a:off x="261" y="951"/>
                <a:ext cx="1533" cy="3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72"/>
              <p:cNvSpPr>
                <a:spLocks noChangeShapeType="1"/>
              </p:cNvSpPr>
              <p:nvPr/>
            </p:nvSpPr>
            <p:spPr bwMode="ltGray">
              <a:xfrm>
                <a:off x="383" y="879"/>
                <a:ext cx="0" cy="149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rc 73"/>
              <p:cNvSpPr>
                <a:spLocks/>
              </p:cNvSpPr>
              <p:nvPr/>
            </p:nvSpPr>
            <p:spPr bwMode="ltGray">
              <a:xfrm rot="16200000" flipH="1">
                <a:off x="303" y="876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74"/>
              <p:cNvSpPr>
                <a:spLocks/>
              </p:cNvSpPr>
              <p:nvPr userDrawn="1"/>
            </p:nvSpPr>
            <p:spPr bwMode="ltGray">
              <a:xfrm>
                <a:off x="692" y="895"/>
                <a:ext cx="267" cy="209"/>
              </a:xfrm>
              <a:custGeom>
                <a:avLst/>
                <a:gdLst>
                  <a:gd name="T0" fmla="*/ 0 w 38387"/>
                  <a:gd name="T1" fmla="*/ 0 h 30163"/>
                  <a:gd name="T2" fmla="*/ 0 w 38387"/>
                  <a:gd name="T3" fmla="*/ 0 h 30163"/>
                  <a:gd name="T4" fmla="*/ 0 w 38387"/>
                  <a:gd name="T5" fmla="*/ 0 h 3016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387" h="30163" fill="none" extrusionOk="0">
                    <a:moveTo>
                      <a:pt x="36617" y="-1"/>
                    </a:moveTo>
                    <a:cubicBezTo>
                      <a:pt x="37784" y="2703"/>
                      <a:pt x="38387" y="5617"/>
                      <a:pt x="38387" y="8563"/>
                    </a:cubicBezTo>
                    <a:cubicBezTo>
                      <a:pt x="38387" y="20492"/>
                      <a:pt x="28716" y="30163"/>
                      <a:pt x="16787" y="30163"/>
                    </a:cubicBezTo>
                    <a:cubicBezTo>
                      <a:pt x="10269" y="30163"/>
                      <a:pt x="4101" y="27220"/>
                      <a:pt x="0" y="22155"/>
                    </a:cubicBezTo>
                  </a:path>
                  <a:path w="38387" h="30163" stroke="0" extrusionOk="0">
                    <a:moveTo>
                      <a:pt x="36617" y="-1"/>
                    </a:moveTo>
                    <a:cubicBezTo>
                      <a:pt x="37784" y="2703"/>
                      <a:pt x="38387" y="5617"/>
                      <a:pt x="38387" y="8563"/>
                    </a:cubicBezTo>
                    <a:cubicBezTo>
                      <a:pt x="38387" y="20492"/>
                      <a:pt x="28716" y="30163"/>
                      <a:pt x="16787" y="30163"/>
                    </a:cubicBezTo>
                    <a:cubicBezTo>
                      <a:pt x="10269" y="30163"/>
                      <a:pt x="4101" y="27220"/>
                      <a:pt x="0" y="22155"/>
                    </a:cubicBezTo>
                    <a:lnTo>
                      <a:pt x="16787" y="8563"/>
                    </a:lnTo>
                    <a:lnTo>
                      <a:pt x="36617" y="-1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Arc 75"/>
              <p:cNvSpPr>
                <a:spLocks/>
              </p:cNvSpPr>
              <p:nvPr userDrawn="1"/>
            </p:nvSpPr>
            <p:spPr bwMode="ltGray">
              <a:xfrm flipV="1">
                <a:off x="834" y="893"/>
                <a:ext cx="288" cy="322"/>
              </a:xfrm>
              <a:custGeom>
                <a:avLst/>
                <a:gdLst>
                  <a:gd name="T0" fmla="*/ 0 w 21600"/>
                  <a:gd name="T1" fmla="*/ 0 h 24179"/>
                  <a:gd name="T2" fmla="*/ 0 w 21600"/>
                  <a:gd name="T3" fmla="*/ 0 h 24179"/>
                  <a:gd name="T4" fmla="*/ 0 w 21600"/>
                  <a:gd name="T5" fmla="*/ 0 h 2417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179" fill="none" extrusionOk="0">
                    <a:moveTo>
                      <a:pt x="10995" y="24178"/>
                    </a:moveTo>
                    <a:cubicBezTo>
                      <a:pt x="4202" y="20350"/>
                      <a:pt x="0" y="13158"/>
                      <a:pt x="0" y="5361"/>
                    </a:cubicBezTo>
                    <a:cubicBezTo>
                      <a:pt x="-1" y="3552"/>
                      <a:pt x="227" y="1751"/>
                      <a:pt x="675" y="-1"/>
                    </a:cubicBezTo>
                  </a:path>
                  <a:path w="21600" h="24179" stroke="0" extrusionOk="0">
                    <a:moveTo>
                      <a:pt x="10995" y="24178"/>
                    </a:moveTo>
                    <a:cubicBezTo>
                      <a:pt x="4202" y="20350"/>
                      <a:pt x="0" y="13158"/>
                      <a:pt x="0" y="5361"/>
                    </a:cubicBezTo>
                    <a:cubicBezTo>
                      <a:pt x="-1" y="3552"/>
                      <a:pt x="227" y="1751"/>
                      <a:pt x="675" y="-1"/>
                    </a:cubicBezTo>
                    <a:lnTo>
                      <a:pt x="21600" y="5361"/>
                    </a:lnTo>
                    <a:lnTo>
                      <a:pt x="10995" y="24178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Arc 76"/>
              <p:cNvSpPr>
                <a:spLocks/>
              </p:cNvSpPr>
              <p:nvPr userDrawn="1"/>
            </p:nvSpPr>
            <p:spPr bwMode="ltGray">
              <a:xfrm flipV="1">
                <a:off x="1124" y="888"/>
                <a:ext cx="288" cy="329"/>
              </a:xfrm>
              <a:custGeom>
                <a:avLst/>
                <a:gdLst>
                  <a:gd name="T0" fmla="*/ 0 w 21600"/>
                  <a:gd name="T1" fmla="*/ 0 h 24653"/>
                  <a:gd name="T2" fmla="*/ 0 w 21600"/>
                  <a:gd name="T3" fmla="*/ 0 h 24653"/>
                  <a:gd name="T4" fmla="*/ 0 w 21600"/>
                  <a:gd name="T5" fmla="*/ 0 h 246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653" fill="none" extrusionOk="0">
                    <a:moveTo>
                      <a:pt x="21029" y="-1"/>
                    </a:moveTo>
                    <a:cubicBezTo>
                      <a:pt x="21408" y="1616"/>
                      <a:pt x="21600" y="3272"/>
                      <a:pt x="21600" y="4933"/>
                    </a:cubicBezTo>
                    <a:cubicBezTo>
                      <a:pt x="21600" y="13452"/>
                      <a:pt x="16591" y="21176"/>
                      <a:pt x="8813" y="24653"/>
                    </a:cubicBezTo>
                  </a:path>
                  <a:path w="21600" h="24653" stroke="0" extrusionOk="0">
                    <a:moveTo>
                      <a:pt x="21029" y="-1"/>
                    </a:moveTo>
                    <a:cubicBezTo>
                      <a:pt x="21408" y="1616"/>
                      <a:pt x="21600" y="3272"/>
                      <a:pt x="21600" y="4933"/>
                    </a:cubicBezTo>
                    <a:cubicBezTo>
                      <a:pt x="21600" y="13452"/>
                      <a:pt x="16591" y="21176"/>
                      <a:pt x="8813" y="24653"/>
                    </a:cubicBezTo>
                    <a:lnTo>
                      <a:pt x="0" y="4933"/>
                    </a:lnTo>
                    <a:lnTo>
                      <a:pt x="21029" y="-1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77"/>
              <p:cNvSpPr>
                <a:spLocks noChangeShapeType="1"/>
              </p:cNvSpPr>
              <p:nvPr userDrawn="1"/>
            </p:nvSpPr>
            <p:spPr bwMode="ltGray">
              <a:xfrm flipV="1">
                <a:off x="720" y="891"/>
                <a:ext cx="417" cy="327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78"/>
              <p:cNvSpPr>
                <a:spLocks noChangeShapeType="1"/>
              </p:cNvSpPr>
              <p:nvPr userDrawn="1"/>
            </p:nvSpPr>
            <p:spPr bwMode="ltGray">
              <a:xfrm>
                <a:off x="771" y="891"/>
                <a:ext cx="300" cy="324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Arc 79"/>
              <p:cNvSpPr>
                <a:spLocks/>
              </p:cNvSpPr>
              <p:nvPr userDrawn="1"/>
            </p:nvSpPr>
            <p:spPr bwMode="ltGray">
              <a:xfrm flipV="1">
                <a:off x="2708" y="954"/>
                <a:ext cx="727" cy="619"/>
              </a:xfrm>
              <a:custGeom>
                <a:avLst/>
                <a:gdLst>
                  <a:gd name="T0" fmla="*/ 0 w 18917"/>
                  <a:gd name="T1" fmla="*/ 0 h 16117"/>
                  <a:gd name="T2" fmla="*/ 0 w 18917"/>
                  <a:gd name="T3" fmla="*/ 0 h 16117"/>
                  <a:gd name="T4" fmla="*/ 0 w 18917"/>
                  <a:gd name="T5" fmla="*/ 0 h 161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917" h="16117" fill="none" extrusionOk="0">
                    <a:moveTo>
                      <a:pt x="4536" y="16116"/>
                    </a:moveTo>
                    <a:cubicBezTo>
                      <a:pt x="2713" y="14490"/>
                      <a:pt x="1179" y="12565"/>
                      <a:pt x="-1" y="10426"/>
                    </a:cubicBezTo>
                  </a:path>
                  <a:path w="18917" h="16117" stroke="0" extrusionOk="0">
                    <a:moveTo>
                      <a:pt x="4536" y="16116"/>
                    </a:moveTo>
                    <a:cubicBezTo>
                      <a:pt x="2713" y="14490"/>
                      <a:pt x="1179" y="12565"/>
                      <a:pt x="-1" y="10426"/>
                    </a:cubicBezTo>
                    <a:lnTo>
                      <a:pt x="18917" y="0"/>
                    </a:lnTo>
                    <a:lnTo>
                      <a:pt x="4536" y="16116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Arc 80"/>
              <p:cNvSpPr>
                <a:spLocks/>
              </p:cNvSpPr>
              <p:nvPr userDrawn="1"/>
            </p:nvSpPr>
            <p:spPr bwMode="ltGray">
              <a:xfrm>
                <a:off x="3076" y="922"/>
                <a:ext cx="425" cy="215"/>
              </a:xfrm>
              <a:custGeom>
                <a:avLst/>
                <a:gdLst>
                  <a:gd name="T0" fmla="*/ 0 w 42771"/>
                  <a:gd name="T1" fmla="*/ 0 h 21600"/>
                  <a:gd name="T2" fmla="*/ 0 w 42771"/>
                  <a:gd name="T3" fmla="*/ 0 h 21600"/>
                  <a:gd name="T4" fmla="*/ 0 w 4277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771" h="21600" fill="none" extrusionOk="0">
                    <a:moveTo>
                      <a:pt x="42771" y="3334"/>
                    </a:moveTo>
                    <a:cubicBezTo>
                      <a:pt x="41128" y="13848"/>
                      <a:pt x="32072" y="21599"/>
                      <a:pt x="21430" y="21600"/>
                    </a:cubicBezTo>
                    <a:cubicBezTo>
                      <a:pt x="10545" y="21600"/>
                      <a:pt x="1361" y="13501"/>
                      <a:pt x="-1" y="2703"/>
                    </a:cubicBezTo>
                  </a:path>
                  <a:path w="42771" h="21600" stroke="0" extrusionOk="0">
                    <a:moveTo>
                      <a:pt x="42771" y="3334"/>
                    </a:moveTo>
                    <a:cubicBezTo>
                      <a:pt x="41128" y="13848"/>
                      <a:pt x="32072" y="21599"/>
                      <a:pt x="21430" y="21600"/>
                    </a:cubicBezTo>
                    <a:cubicBezTo>
                      <a:pt x="10545" y="21600"/>
                      <a:pt x="1361" y="13501"/>
                      <a:pt x="-1" y="2703"/>
                    </a:cubicBezTo>
                    <a:lnTo>
                      <a:pt x="21430" y="0"/>
                    </a:lnTo>
                    <a:lnTo>
                      <a:pt x="42771" y="3334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Arc 81"/>
              <p:cNvSpPr>
                <a:spLocks/>
              </p:cNvSpPr>
              <p:nvPr userDrawn="1"/>
            </p:nvSpPr>
            <p:spPr bwMode="ltGray">
              <a:xfrm flipH="1" flipV="1">
                <a:off x="3441" y="1037"/>
                <a:ext cx="288" cy="144"/>
              </a:xfrm>
              <a:custGeom>
                <a:avLst/>
                <a:gdLst>
                  <a:gd name="T0" fmla="*/ 0 w 43129"/>
                  <a:gd name="T1" fmla="*/ 0 h 21600"/>
                  <a:gd name="T2" fmla="*/ 0 w 43129"/>
                  <a:gd name="T3" fmla="*/ 0 h 21600"/>
                  <a:gd name="T4" fmla="*/ 0 w 431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29" h="21600" fill="none" extrusionOk="0">
                    <a:moveTo>
                      <a:pt x="43128" y="1347"/>
                    </a:moveTo>
                    <a:cubicBezTo>
                      <a:pt x="42417" y="12731"/>
                      <a:pt x="32976" y="21599"/>
                      <a:pt x="21571" y="21600"/>
                    </a:cubicBezTo>
                    <a:cubicBezTo>
                      <a:pt x="10074" y="21600"/>
                      <a:pt x="593" y="12595"/>
                      <a:pt x="-1" y="1115"/>
                    </a:cubicBezTo>
                  </a:path>
                  <a:path w="43129" h="21600" stroke="0" extrusionOk="0">
                    <a:moveTo>
                      <a:pt x="43128" y="1347"/>
                    </a:moveTo>
                    <a:cubicBezTo>
                      <a:pt x="42417" y="12731"/>
                      <a:pt x="32976" y="21599"/>
                      <a:pt x="21571" y="21600"/>
                    </a:cubicBezTo>
                    <a:cubicBezTo>
                      <a:pt x="10074" y="21600"/>
                      <a:pt x="593" y="12595"/>
                      <a:pt x="-1" y="1115"/>
                    </a:cubicBezTo>
                    <a:lnTo>
                      <a:pt x="21571" y="0"/>
                    </a:lnTo>
                    <a:lnTo>
                      <a:pt x="43128" y="1347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Arc 82"/>
              <p:cNvSpPr>
                <a:spLocks/>
              </p:cNvSpPr>
              <p:nvPr userDrawn="1"/>
            </p:nvSpPr>
            <p:spPr bwMode="ltGray">
              <a:xfrm flipH="1" flipV="1">
                <a:off x="2745" y="1045"/>
                <a:ext cx="201" cy="130"/>
              </a:xfrm>
              <a:custGeom>
                <a:avLst/>
                <a:gdLst>
                  <a:gd name="T0" fmla="*/ 0 w 43200"/>
                  <a:gd name="T1" fmla="*/ 0 h 28005"/>
                  <a:gd name="T2" fmla="*/ 0 w 43200"/>
                  <a:gd name="T3" fmla="*/ 0 h 28005"/>
                  <a:gd name="T4" fmla="*/ 0 w 43200"/>
                  <a:gd name="T5" fmla="*/ 0 h 280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8005" fill="none" extrusionOk="0">
                    <a:moveTo>
                      <a:pt x="42228" y="0"/>
                    </a:moveTo>
                    <a:cubicBezTo>
                      <a:pt x="42872" y="2074"/>
                      <a:pt x="43200" y="4233"/>
                      <a:pt x="43200" y="6405"/>
                    </a:cubicBezTo>
                    <a:cubicBezTo>
                      <a:pt x="43200" y="18334"/>
                      <a:pt x="33529" y="28005"/>
                      <a:pt x="21600" y="28005"/>
                    </a:cubicBezTo>
                    <a:cubicBezTo>
                      <a:pt x="9670" y="28005"/>
                      <a:pt x="0" y="18334"/>
                      <a:pt x="0" y="6405"/>
                    </a:cubicBezTo>
                    <a:cubicBezTo>
                      <a:pt x="-1" y="4481"/>
                      <a:pt x="257" y="2565"/>
                      <a:pt x="764" y="710"/>
                    </a:cubicBezTo>
                  </a:path>
                  <a:path w="43200" h="28005" stroke="0" extrusionOk="0">
                    <a:moveTo>
                      <a:pt x="42228" y="0"/>
                    </a:moveTo>
                    <a:cubicBezTo>
                      <a:pt x="42872" y="2074"/>
                      <a:pt x="43200" y="4233"/>
                      <a:pt x="43200" y="6405"/>
                    </a:cubicBezTo>
                    <a:cubicBezTo>
                      <a:pt x="43200" y="18334"/>
                      <a:pt x="33529" y="28005"/>
                      <a:pt x="21600" y="28005"/>
                    </a:cubicBezTo>
                    <a:cubicBezTo>
                      <a:pt x="9670" y="28005"/>
                      <a:pt x="0" y="18334"/>
                      <a:pt x="0" y="6405"/>
                    </a:cubicBezTo>
                    <a:cubicBezTo>
                      <a:pt x="-1" y="4481"/>
                      <a:pt x="257" y="2565"/>
                      <a:pt x="764" y="710"/>
                    </a:cubicBezTo>
                    <a:lnTo>
                      <a:pt x="21600" y="6405"/>
                    </a:lnTo>
                    <a:lnTo>
                      <a:pt x="42228" y="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83"/>
              <p:cNvSpPr>
                <a:spLocks noChangeShapeType="1"/>
              </p:cNvSpPr>
              <p:nvPr userDrawn="1"/>
            </p:nvSpPr>
            <p:spPr bwMode="ltGray">
              <a:xfrm>
                <a:off x="2784" y="960"/>
                <a:ext cx="219" cy="21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84"/>
              <p:cNvSpPr>
                <a:spLocks noChangeShapeType="1"/>
              </p:cNvSpPr>
              <p:nvPr userDrawn="1"/>
            </p:nvSpPr>
            <p:spPr bwMode="ltGray">
              <a:xfrm>
                <a:off x="3282" y="951"/>
                <a:ext cx="300" cy="22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85"/>
              <p:cNvSpPr>
                <a:spLocks noChangeShapeType="1"/>
              </p:cNvSpPr>
              <p:nvPr userDrawn="1"/>
            </p:nvSpPr>
            <p:spPr bwMode="ltGray">
              <a:xfrm flipH="1">
                <a:off x="2976" y="951"/>
                <a:ext cx="300" cy="22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86"/>
              <p:cNvSpPr>
                <a:spLocks noChangeShapeType="1"/>
              </p:cNvSpPr>
              <p:nvPr userDrawn="1"/>
            </p:nvSpPr>
            <p:spPr bwMode="ltGray">
              <a:xfrm>
                <a:off x="3279" y="951"/>
                <a:ext cx="0" cy="225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87"/>
              <p:cNvSpPr>
                <a:spLocks noChangeShapeType="1"/>
              </p:cNvSpPr>
              <p:nvPr userDrawn="1"/>
            </p:nvSpPr>
            <p:spPr bwMode="ltGray">
              <a:xfrm>
                <a:off x="3579" y="951"/>
                <a:ext cx="0" cy="297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88"/>
              <p:cNvSpPr>
                <a:spLocks noChangeShapeType="1"/>
              </p:cNvSpPr>
              <p:nvPr userDrawn="1"/>
            </p:nvSpPr>
            <p:spPr bwMode="ltGray">
              <a:xfrm>
                <a:off x="288" y="1176"/>
                <a:ext cx="354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7497" name="Rectangle 89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7498" name="Rectangle 90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6400800" cy="175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91" name="Rectangle 91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6248400"/>
            <a:ext cx="133985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" name="Rectangle 9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3" name="Rectangle 9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733C920C-9A09-45D7-AC9B-CC9689515D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609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9809CC0-8718-404E-94DB-0D55F62388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744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4827FE7-05CD-4055-8CE0-1ADB93F429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2010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B806C639-E881-489D-8300-B2A9B974E1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665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B160567-2478-4815-BE2D-9B577F3F13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7991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BA3033C6-355F-4F0D-BDD9-74813114DD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57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8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8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537B4B7-7AB9-477A-B272-F25B839915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440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74898FD-DAF2-4F32-996C-A9171C0F71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13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8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4CEF2DA6-D03D-4308-80DD-1F99894319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602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0869E48-D88E-46E7-8A79-2E7C421258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0379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790A6C1B-DA00-4963-B9F1-901E0BF76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1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57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88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2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3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4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4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5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8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59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  <a:cs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grpSp>
          <p:nvGrpSpPr>
            <p:cNvPr id="1034" name="Group 58"/>
            <p:cNvGrpSpPr>
              <a:grpSpLocks/>
            </p:cNvGrpSpPr>
            <p:nvPr/>
          </p:nvGrpSpPr>
          <p:grpSpPr bwMode="auto">
            <a:xfrm>
              <a:off x="2064" y="3984"/>
              <a:ext cx="1920" cy="288"/>
              <a:chOff x="2064" y="3984"/>
              <a:chExt cx="1920" cy="288"/>
            </a:xfrm>
          </p:grpSpPr>
          <p:sp>
            <p:nvSpPr>
              <p:cNvPr id="1052" name="Rectangle 59" descr="60%"/>
              <p:cNvSpPr>
                <a:spLocks noChangeArrowheads="1"/>
              </p:cNvSpPr>
              <p:nvPr userDrawn="1"/>
            </p:nvSpPr>
            <p:spPr bwMode="ltGray">
              <a:xfrm>
                <a:off x="2112" y="4032"/>
                <a:ext cx="1824" cy="192"/>
              </a:xfrm>
              <a:prstGeom prst="rect">
                <a:avLst/>
              </a:prstGeom>
              <a:pattFill prst="pct60">
                <a:fgClr>
                  <a:schemeClr val="folHlink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053" name="Line 60"/>
              <p:cNvSpPr>
                <a:spLocks noChangeShapeType="1"/>
              </p:cNvSpPr>
              <p:nvPr userDrawn="1"/>
            </p:nvSpPr>
            <p:spPr bwMode="ltGray">
              <a:xfrm>
                <a:off x="2064" y="4032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61"/>
              <p:cNvSpPr>
                <a:spLocks noChangeShapeType="1"/>
              </p:cNvSpPr>
              <p:nvPr userDrawn="1"/>
            </p:nvSpPr>
            <p:spPr bwMode="ltGray">
              <a:xfrm>
                <a:off x="2064" y="422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62"/>
              <p:cNvSpPr>
                <a:spLocks noChangeShapeType="1"/>
              </p:cNvSpPr>
              <p:nvPr userDrawn="1"/>
            </p:nvSpPr>
            <p:spPr bwMode="ltGray">
              <a:xfrm>
                <a:off x="2112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Line 63"/>
              <p:cNvSpPr>
                <a:spLocks noChangeShapeType="1"/>
              </p:cNvSpPr>
              <p:nvPr userDrawn="1"/>
            </p:nvSpPr>
            <p:spPr bwMode="ltGray">
              <a:xfrm>
                <a:off x="3936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5" name="Group 64"/>
            <p:cNvGrpSpPr>
              <a:grpSpLocks/>
            </p:cNvGrpSpPr>
            <p:nvPr/>
          </p:nvGrpSpPr>
          <p:grpSpPr bwMode="auto">
            <a:xfrm>
              <a:off x="4512" y="3984"/>
              <a:ext cx="912" cy="288"/>
              <a:chOff x="4512" y="3984"/>
              <a:chExt cx="912" cy="288"/>
            </a:xfrm>
          </p:grpSpPr>
          <p:sp>
            <p:nvSpPr>
              <p:cNvPr id="1047" name="Rectangle 65" descr="60%"/>
              <p:cNvSpPr>
                <a:spLocks noChangeArrowheads="1"/>
              </p:cNvSpPr>
              <p:nvPr userDrawn="1"/>
            </p:nvSpPr>
            <p:spPr bwMode="ltGray">
              <a:xfrm>
                <a:off x="4560" y="4032"/>
                <a:ext cx="816" cy="192"/>
              </a:xfrm>
              <a:prstGeom prst="rect">
                <a:avLst/>
              </a:prstGeom>
              <a:pattFill prst="pct60">
                <a:fgClr>
                  <a:schemeClr val="folHlink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048" name="Line 66"/>
              <p:cNvSpPr>
                <a:spLocks noChangeShapeType="1"/>
              </p:cNvSpPr>
              <p:nvPr userDrawn="1"/>
            </p:nvSpPr>
            <p:spPr bwMode="ltGray">
              <a:xfrm>
                <a:off x="4512" y="4032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67"/>
              <p:cNvSpPr>
                <a:spLocks noChangeShapeType="1"/>
              </p:cNvSpPr>
              <p:nvPr userDrawn="1"/>
            </p:nvSpPr>
            <p:spPr bwMode="ltGray">
              <a:xfrm>
                <a:off x="4512" y="4224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68"/>
              <p:cNvSpPr>
                <a:spLocks noChangeShapeType="1"/>
              </p:cNvSpPr>
              <p:nvPr userDrawn="1"/>
            </p:nvSpPr>
            <p:spPr bwMode="ltGray">
              <a:xfrm>
                <a:off x="4560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69"/>
              <p:cNvSpPr>
                <a:spLocks noChangeShapeType="1"/>
              </p:cNvSpPr>
              <p:nvPr userDrawn="1"/>
            </p:nvSpPr>
            <p:spPr bwMode="ltGray">
              <a:xfrm>
                <a:off x="5376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6" name="Group 70"/>
            <p:cNvGrpSpPr>
              <a:grpSpLocks/>
            </p:cNvGrpSpPr>
            <p:nvPr/>
          </p:nvGrpSpPr>
          <p:grpSpPr bwMode="auto">
            <a:xfrm>
              <a:off x="624" y="3984"/>
              <a:ext cx="912" cy="288"/>
              <a:chOff x="624" y="3984"/>
              <a:chExt cx="912" cy="288"/>
            </a:xfrm>
          </p:grpSpPr>
          <p:sp>
            <p:nvSpPr>
              <p:cNvPr id="1042" name="Rectangle 71" descr="60%"/>
              <p:cNvSpPr>
                <a:spLocks noChangeArrowheads="1"/>
              </p:cNvSpPr>
              <p:nvPr userDrawn="1"/>
            </p:nvSpPr>
            <p:spPr bwMode="ltGray">
              <a:xfrm>
                <a:off x="672" y="4032"/>
                <a:ext cx="816" cy="192"/>
              </a:xfrm>
              <a:prstGeom prst="rect">
                <a:avLst/>
              </a:prstGeom>
              <a:pattFill prst="pct60">
                <a:fgClr>
                  <a:schemeClr val="folHlink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  <a:cs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043" name="Line 72"/>
              <p:cNvSpPr>
                <a:spLocks noChangeShapeType="1"/>
              </p:cNvSpPr>
              <p:nvPr userDrawn="1"/>
            </p:nvSpPr>
            <p:spPr bwMode="ltGray">
              <a:xfrm>
                <a:off x="624" y="4032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73"/>
              <p:cNvSpPr>
                <a:spLocks noChangeShapeType="1"/>
              </p:cNvSpPr>
              <p:nvPr userDrawn="1"/>
            </p:nvSpPr>
            <p:spPr bwMode="ltGray">
              <a:xfrm>
                <a:off x="624" y="4224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74"/>
              <p:cNvSpPr>
                <a:spLocks noChangeShapeType="1"/>
              </p:cNvSpPr>
              <p:nvPr userDrawn="1"/>
            </p:nvSpPr>
            <p:spPr bwMode="ltGray">
              <a:xfrm>
                <a:off x="672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75"/>
              <p:cNvSpPr>
                <a:spLocks noChangeShapeType="1"/>
              </p:cNvSpPr>
              <p:nvPr userDrawn="1"/>
            </p:nvSpPr>
            <p:spPr bwMode="ltGray">
              <a:xfrm>
                <a:off x="1488" y="39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7" name="Line 76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8" name="Group 77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9" name="Line 78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Line 79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Arc 80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8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8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467" name="Rectangle 8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468" name="Rectangle 8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omic Sans MS" pitchFamily="66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469" name="Rectangle 8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FC1A1CA3-2BCE-4EF8-ABD4-90798EE2B2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OIe0DIMbI8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20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110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Vectors</a:t>
            </a: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Chapter 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Adding Vectors using the Pythagorean Theorem</a:t>
            </a:r>
          </a:p>
        </p:txBody>
      </p:sp>
      <p:sp>
        <p:nvSpPr>
          <p:cNvPr id="24580" name="Line 1028"/>
          <p:cNvSpPr>
            <a:spLocks noChangeShapeType="1"/>
          </p:cNvSpPr>
          <p:nvPr/>
        </p:nvSpPr>
        <p:spPr bwMode="auto">
          <a:xfrm rot="-5400000">
            <a:off x="2905125" y="351790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Text Box 1030"/>
          <p:cNvSpPr txBox="1">
            <a:spLocks noChangeArrowheads="1"/>
          </p:cNvSpPr>
          <p:nvPr/>
        </p:nvSpPr>
        <p:spPr bwMode="auto">
          <a:xfrm>
            <a:off x="3087688" y="4043363"/>
            <a:ext cx="61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3 m</a:t>
            </a:r>
          </a:p>
        </p:txBody>
      </p:sp>
      <p:sp>
        <p:nvSpPr>
          <p:cNvPr id="24579" name="Line 1027"/>
          <p:cNvSpPr>
            <a:spLocks noChangeShapeType="1"/>
          </p:cNvSpPr>
          <p:nvPr/>
        </p:nvSpPr>
        <p:spPr bwMode="auto">
          <a:xfrm>
            <a:off x="908050" y="3968750"/>
            <a:ext cx="12334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1029"/>
          <p:cNvSpPr txBox="1">
            <a:spLocks noChangeArrowheads="1"/>
          </p:cNvSpPr>
          <p:nvPr/>
        </p:nvSpPr>
        <p:spPr bwMode="auto">
          <a:xfrm>
            <a:off x="1163638" y="4048125"/>
            <a:ext cx="61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4 m</a:t>
            </a:r>
          </a:p>
        </p:txBody>
      </p:sp>
      <p:sp>
        <p:nvSpPr>
          <p:cNvPr id="24583" name="Text Box 1031"/>
          <p:cNvSpPr txBox="1">
            <a:spLocks noChangeArrowheads="1"/>
          </p:cNvSpPr>
          <p:nvPr/>
        </p:nvSpPr>
        <p:spPr bwMode="auto">
          <a:xfrm>
            <a:off x="2454275" y="3756025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+</a:t>
            </a:r>
          </a:p>
        </p:txBody>
      </p:sp>
      <p:grpSp>
        <p:nvGrpSpPr>
          <p:cNvPr id="24596" name="Group 1044"/>
          <p:cNvGrpSpPr>
            <a:grpSpLocks/>
          </p:cNvGrpSpPr>
          <p:nvPr/>
        </p:nvGrpSpPr>
        <p:grpSpPr bwMode="auto">
          <a:xfrm>
            <a:off x="4381500" y="3055938"/>
            <a:ext cx="2622550" cy="1384300"/>
            <a:chOff x="2760" y="1925"/>
            <a:chExt cx="1652" cy="872"/>
          </a:xfrm>
        </p:grpSpPr>
        <p:sp>
          <p:nvSpPr>
            <p:cNvPr id="10255" name="Line 1032"/>
            <p:cNvSpPr>
              <a:spLocks noChangeShapeType="1"/>
            </p:cNvSpPr>
            <p:nvPr/>
          </p:nvSpPr>
          <p:spPr bwMode="auto">
            <a:xfrm>
              <a:off x="3260" y="2506"/>
              <a:ext cx="77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Line 1033"/>
            <p:cNvSpPr>
              <a:spLocks noChangeShapeType="1"/>
            </p:cNvSpPr>
            <p:nvPr/>
          </p:nvSpPr>
          <p:spPr bwMode="auto">
            <a:xfrm rot="-5400000">
              <a:off x="3741" y="2213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Text Box 1034"/>
            <p:cNvSpPr txBox="1">
              <a:spLocks noChangeArrowheads="1"/>
            </p:cNvSpPr>
            <p:nvPr/>
          </p:nvSpPr>
          <p:spPr bwMode="auto">
            <a:xfrm>
              <a:off x="2760" y="2367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=</a:t>
              </a:r>
            </a:p>
          </p:txBody>
        </p:sp>
        <p:sp>
          <p:nvSpPr>
            <p:cNvPr id="10258" name="Line 1035"/>
            <p:cNvSpPr>
              <a:spLocks noChangeShapeType="1"/>
            </p:cNvSpPr>
            <p:nvPr/>
          </p:nvSpPr>
          <p:spPr bwMode="auto">
            <a:xfrm rot="-5400000">
              <a:off x="3366" y="1841"/>
              <a:ext cx="558" cy="76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Text Box 1036"/>
            <p:cNvSpPr txBox="1">
              <a:spLocks noChangeArrowheads="1"/>
            </p:cNvSpPr>
            <p:nvPr/>
          </p:nvSpPr>
          <p:spPr bwMode="auto">
            <a:xfrm>
              <a:off x="4025" y="2131"/>
              <a:ext cx="3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3 m</a:t>
              </a:r>
            </a:p>
          </p:txBody>
        </p:sp>
        <p:sp>
          <p:nvSpPr>
            <p:cNvPr id="10260" name="Text Box 1037"/>
            <p:cNvSpPr txBox="1">
              <a:spLocks noChangeArrowheads="1"/>
            </p:cNvSpPr>
            <p:nvPr/>
          </p:nvSpPr>
          <p:spPr bwMode="auto">
            <a:xfrm>
              <a:off x="3490" y="2547"/>
              <a:ext cx="3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4 m</a:t>
              </a:r>
            </a:p>
          </p:txBody>
        </p:sp>
        <p:sp>
          <p:nvSpPr>
            <p:cNvPr id="10261" name="Text Box 1038"/>
            <p:cNvSpPr txBox="1">
              <a:spLocks noChangeArrowheads="1"/>
            </p:cNvSpPr>
            <p:nvPr/>
          </p:nvSpPr>
          <p:spPr bwMode="auto">
            <a:xfrm>
              <a:off x="3262" y="2035"/>
              <a:ext cx="3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5 m</a:t>
              </a:r>
            </a:p>
          </p:txBody>
        </p:sp>
      </p:grpSp>
      <p:sp>
        <p:nvSpPr>
          <p:cNvPr id="24591" name="Text Box 1039"/>
          <p:cNvSpPr txBox="1">
            <a:spLocks noChangeArrowheads="1"/>
          </p:cNvSpPr>
          <p:nvPr/>
        </p:nvSpPr>
        <p:spPr bwMode="auto">
          <a:xfrm>
            <a:off x="996950" y="1771650"/>
            <a:ext cx="76739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If the vectors occur such that they are perpendicular to one another, the Pythagorean theorem may be used to determine the resultant.</a:t>
            </a:r>
          </a:p>
        </p:txBody>
      </p:sp>
      <p:sp>
        <p:nvSpPr>
          <p:cNvPr id="24592" name="Text Box 1040"/>
          <p:cNvSpPr txBox="1">
            <a:spLocks noChangeArrowheads="1"/>
          </p:cNvSpPr>
          <p:nvPr/>
        </p:nvSpPr>
        <p:spPr bwMode="auto">
          <a:xfrm>
            <a:off x="1316038" y="4522788"/>
            <a:ext cx="50292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</a:t>
            </a:r>
            <a:r>
              <a:rPr lang="en-US" altLang="en-US" sz="2400" baseline="30000"/>
              <a:t>2</a:t>
            </a:r>
            <a:r>
              <a:rPr lang="en-US" altLang="en-US" sz="2400"/>
              <a:t>         +     B</a:t>
            </a:r>
            <a:r>
              <a:rPr lang="en-US" altLang="en-US" sz="2400" baseline="30000"/>
              <a:t>2</a:t>
            </a:r>
            <a:r>
              <a:rPr lang="en-US" altLang="en-US" sz="2400"/>
              <a:t>         =           C</a:t>
            </a:r>
            <a:r>
              <a:rPr lang="en-US" altLang="en-US" sz="2400" baseline="30000"/>
              <a:t>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(4m)</a:t>
            </a:r>
            <a:r>
              <a:rPr lang="en-US" altLang="en-US" sz="2400" baseline="30000"/>
              <a:t>2</a:t>
            </a:r>
            <a:r>
              <a:rPr lang="en-US" altLang="en-US" sz="2400"/>
              <a:t>    +   (3m)</a:t>
            </a:r>
            <a:r>
              <a:rPr lang="en-US" altLang="en-US" sz="2400" baseline="30000"/>
              <a:t>2</a:t>
            </a:r>
            <a:r>
              <a:rPr lang="en-US" altLang="en-US" sz="2400"/>
              <a:t>      =         (5m)</a:t>
            </a:r>
            <a:r>
              <a:rPr lang="en-US" altLang="en-US" sz="2400" baseline="30000"/>
              <a:t>2</a:t>
            </a:r>
            <a:endParaRPr lang="en-US" altLang="en-US" sz="2400"/>
          </a:p>
        </p:txBody>
      </p:sp>
      <p:sp>
        <p:nvSpPr>
          <p:cNvPr id="24593" name="Text Box 1041"/>
          <p:cNvSpPr txBox="1">
            <a:spLocks noChangeArrowheads="1"/>
          </p:cNvSpPr>
          <p:nvPr/>
        </p:nvSpPr>
        <p:spPr bwMode="auto">
          <a:xfrm>
            <a:off x="1069975" y="5529263"/>
            <a:ext cx="7743825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hlink"/>
                </a:solidFill>
              </a:rPr>
              <a:t>When adding vectors, place the tip of the first vector at the tail of the second vector.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6408738" y="4048125"/>
            <a:ext cx="1639887" cy="844550"/>
            <a:chOff x="6408738" y="4048125"/>
            <a:chExt cx="1640176" cy="843995"/>
          </a:xfrm>
        </p:grpSpPr>
        <p:sp>
          <p:nvSpPr>
            <p:cNvPr id="10253" name="TextBox 1"/>
            <p:cNvSpPr txBox="1">
              <a:spLocks noChangeArrowheads="1"/>
            </p:cNvSpPr>
            <p:nvPr/>
          </p:nvSpPr>
          <p:spPr bwMode="auto">
            <a:xfrm>
              <a:off x="6865257" y="4522788"/>
              <a:ext cx="118365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Tip to Tail</a:t>
              </a:r>
            </a:p>
          </p:txBody>
        </p:sp>
        <p:cxnSp>
          <p:nvCxnSpPr>
            <p:cNvPr id="10254" name="Straight Arrow Connector 3"/>
            <p:cNvCxnSpPr>
              <a:cxnSpLocks noChangeShapeType="1"/>
            </p:cNvCxnSpPr>
            <p:nvPr/>
          </p:nvCxnSpPr>
          <p:spPr bwMode="auto">
            <a:xfrm flipH="1" flipV="1">
              <a:off x="6408738" y="4048125"/>
              <a:ext cx="595313" cy="474663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0.13333 -3.7037E-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2" grpId="0"/>
      <p:bldP spid="24582" grpId="1"/>
      <p:bldP spid="24579" grpId="0" animBg="1"/>
      <p:bldP spid="24579" grpId="1" animBg="1"/>
      <p:bldP spid="24581" grpId="0"/>
      <p:bldP spid="24581" grpId="1"/>
      <p:bldP spid="24583" grpId="0"/>
      <p:bldP spid="24583" grpId="1"/>
      <p:bldP spid="24591" grpId="0" autoUpdateAnimBg="0"/>
      <p:bldP spid="24592" grpId="0" autoUpdateAnimBg="0"/>
      <p:bldP spid="2459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1:</a:t>
            </a:r>
          </a:p>
        </p:txBody>
      </p:sp>
      <p:grpSp>
        <p:nvGrpSpPr>
          <p:cNvPr id="27663" name="Group 15"/>
          <p:cNvGrpSpPr>
            <a:grpSpLocks/>
          </p:cNvGrpSpPr>
          <p:nvPr/>
        </p:nvGrpSpPr>
        <p:grpSpPr bwMode="auto">
          <a:xfrm>
            <a:off x="482600" y="2974975"/>
            <a:ext cx="3201988" cy="1390650"/>
            <a:chOff x="673" y="1298"/>
            <a:chExt cx="2017" cy="876"/>
          </a:xfrm>
        </p:grpSpPr>
        <p:sp>
          <p:nvSpPr>
            <p:cNvPr id="13339" name="Line 5"/>
            <p:cNvSpPr>
              <a:spLocks noChangeShapeType="1"/>
            </p:cNvSpPr>
            <p:nvPr/>
          </p:nvSpPr>
          <p:spPr bwMode="auto">
            <a:xfrm flipV="1">
              <a:off x="807" y="1298"/>
              <a:ext cx="0" cy="63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0" name="Line 7"/>
            <p:cNvSpPr>
              <a:spLocks noChangeShapeType="1"/>
            </p:cNvSpPr>
            <p:nvPr/>
          </p:nvSpPr>
          <p:spPr bwMode="auto">
            <a:xfrm>
              <a:off x="807" y="1920"/>
              <a:ext cx="188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1" name="Text Box 10"/>
            <p:cNvSpPr txBox="1">
              <a:spLocks noChangeArrowheads="1"/>
            </p:cNvSpPr>
            <p:nvPr/>
          </p:nvSpPr>
          <p:spPr bwMode="auto">
            <a:xfrm>
              <a:off x="673" y="1924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P</a:t>
              </a:r>
            </a:p>
          </p:txBody>
        </p:sp>
      </p:grpSp>
      <p:grpSp>
        <p:nvGrpSpPr>
          <p:cNvPr id="27662" name="Group 14"/>
          <p:cNvGrpSpPr>
            <a:grpSpLocks/>
          </p:cNvGrpSpPr>
          <p:nvPr/>
        </p:nvGrpSpPr>
        <p:grpSpPr bwMode="auto">
          <a:xfrm>
            <a:off x="687388" y="4721225"/>
            <a:ext cx="3144837" cy="1360488"/>
            <a:chOff x="802" y="2650"/>
            <a:chExt cx="1981" cy="857"/>
          </a:xfrm>
        </p:grpSpPr>
        <p:sp>
          <p:nvSpPr>
            <p:cNvPr id="13336" name="Line 4"/>
            <p:cNvSpPr>
              <a:spLocks noChangeShapeType="1"/>
            </p:cNvSpPr>
            <p:nvPr/>
          </p:nvSpPr>
          <p:spPr bwMode="auto">
            <a:xfrm>
              <a:off x="2685" y="2876"/>
              <a:ext cx="0" cy="63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7" name="Line 9"/>
            <p:cNvSpPr>
              <a:spLocks noChangeShapeType="1"/>
            </p:cNvSpPr>
            <p:nvPr/>
          </p:nvSpPr>
          <p:spPr bwMode="auto">
            <a:xfrm flipH="1">
              <a:off x="802" y="2886"/>
              <a:ext cx="188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8" name="Text Box 13"/>
            <p:cNvSpPr txBox="1">
              <a:spLocks noChangeArrowheads="1"/>
            </p:cNvSpPr>
            <p:nvPr/>
          </p:nvSpPr>
          <p:spPr bwMode="auto">
            <a:xfrm>
              <a:off x="2579" y="2650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P</a:t>
              </a:r>
            </a:p>
          </p:txBody>
        </p:sp>
      </p:grpSp>
      <p:grpSp>
        <p:nvGrpSpPr>
          <p:cNvPr id="27677" name="Group 29"/>
          <p:cNvGrpSpPr>
            <a:grpSpLocks/>
          </p:cNvGrpSpPr>
          <p:nvPr/>
        </p:nvGrpSpPr>
        <p:grpSpPr bwMode="auto">
          <a:xfrm>
            <a:off x="5256213" y="3038475"/>
            <a:ext cx="2933700" cy="1287463"/>
            <a:chOff x="3311" y="1914"/>
            <a:chExt cx="1848" cy="811"/>
          </a:xfrm>
        </p:grpSpPr>
        <p:sp>
          <p:nvSpPr>
            <p:cNvPr id="13333" name="Line 6"/>
            <p:cNvSpPr>
              <a:spLocks noChangeShapeType="1"/>
            </p:cNvSpPr>
            <p:nvPr/>
          </p:nvSpPr>
          <p:spPr bwMode="auto">
            <a:xfrm rot="5400000" flipV="1">
              <a:off x="4610" y="1941"/>
              <a:ext cx="0" cy="10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4" name="Text Box 12"/>
            <p:cNvSpPr txBox="1">
              <a:spLocks noChangeArrowheads="1"/>
            </p:cNvSpPr>
            <p:nvPr/>
          </p:nvSpPr>
          <p:spPr bwMode="auto">
            <a:xfrm>
              <a:off x="3937" y="2475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P</a:t>
              </a:r>
            </a:p>
          </p:txBody>
        </p:sp>
        <p:sp>
          <p:nvSpPr>
            <p:cNvPr id="13335" name="Line 16"/>
            <p:cNvSpPr>
              <a:spLocks noChangeShapeType="1"/>
            </p:cNvSpPr>
            <p:nvPr/>
          </p:nvSpPr>
          <p:spPr bwMode="auto">
            <a:xfrm rot="16200000" flipV="1">
              <a:off x="3402" y="1823"/>
              <a:ext cx="574" cy="7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78" name="Group 30"/>
          <p:cNvGrpSpPr>
            <a:grpSpLocks/>
          </p:cNvGrpSpPr>
          <p:nvPr/>
        </p:nvGrpSpPr>
        <p:grpSpPr bwMode="auto">
          <a:xfrm>
            <a:off x="5767388" y="4708525"/>
            <a:ext cx="2206625" cy="1201738"/>
            <a:chOff x="3633" y="2966"/>
            <a:chExt cx="1390" cy="757"/>
          </a:xfrm>
        </p:grpSpPr>
        <p:sp>
          <p:nvSpPr>
            <p:cNvPr id="13330" name="Line 8"/>
            <p:cNvSpPr>
              <a:spLocks noChangeShapeType="1"/>
            </p:cNvSpPr>
            <p:nvPr/>
          </p:nvSpPr>
          <p:spPr bwMode="auto">
            <a:xfrm rot="5400000">
              <a:off x="4221" y="2972"/>
              <a:ext cx="0" cy="1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1" name="Text Box 11"/>
            <p:cNvSpPr txBox="1">
              <a:spLocks noChangeArrowheads="1"/>
            </p:cNvSpPr>
            <p:nvPr/>
          </p:nvSpPr>
          <p:spPr bwMode="auto">
            <a:xfrm>
              <a:off x="4819" y="3473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P</a:t>
              </a:r>
            </a:p>
          </p:txBody>
        </p:sp>
        <p:sp>
          <p:nvSpPr>
            <p:cNvPr id="13332" name="Line 20"/>
            <p:cNvSpPr>
              <a:spLocks noChangeShapeType="1"/>
            </p:cNvSpPr>
            <p:nvPr/>
          </p:nvSpPr>
          <p:spPr bwMode="auto">
            <a:xfrm rot="16200000" flipV="1">
              <a:off x="4162" y="2916"/>
              <a:ext cx="597" cy="6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749300" y="1558925"/>
            <a:ext cx="57848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The vector shown to the right represents two forces acting concurrently on an object at point P.  Which pair of vectors best represents the resultant vector?</a:t>
            </a:r>
          </a:p>
        </p:txBody>
      </p:sp>
      <p:grpSp>
        <p:nvGrpSpPr>
          <p:cNvPr id="27680" name="Group 32"/>
          <p:cNvGrpSpPr>
            <a:grpSpLocks/>
          </p:cNvGrpSpPr>
          <p:nvPr/>
        </p:nvGrpSpPr>
        <p:grpSpPr bwMode="auto">
          <a:xfrm>
            <a:off x="5859463" y="1433513"/>
            <a:ext cx="2973387" cy="1346200"/>
            <a:chOff x="3691" y="903"/>
            <a:chExt cx="1873" cy="848"/>
          </a:xfrm>
        </p:grpSpPr>
        <p:sp>
          <p:nvSpPr>
            <p:cNvPr id="13327" name="Line 19"/>
            <p:cNvSpPr>
              <a:spLocks noChangeShapeType="1"/>
            </p:cNvSpPr>
            <p:nvPr/>
          </p:nvSpPr>
          <p:spPr bwMode="auto">
            <a:xfrm flipH="1" flipV="1">
              <a:off x="3691" y="903"/>
              <a:ext cx="1873" cy="595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Text Box 22"/>
            <p:cNvSpPr txBox="1">
              <a:spLocks noChangeArrowheads="1"/>
            </p:cNvSpPr>
            <p:nvPr/>
          </p:nvSpPr>
          <p:spPr bwMode="auto">
            <a:xfrm>
              <a:off x="5349" y="1501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P</a:t>
              </a:r>
            </a:p>
          </p:txBody>
        </p:sp>
        <p:sp>
          <p:nvSpPr>
            <p:cNvPr id="13329" name="Text Box 23"/>
            <p:cNvSpPr txBox="1">
              <a:spLocks noChangeArrowheads="1"/>
            </p:cNvSpPr>
            <p:nvPr/>
          </p:nvSpPr>
          <p:spPr bwMode="auto">
            <a:xfrm rot="926679">
              <a:off x="4340" y="965"/>
              <a:ext cx="77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</a:rPr>
                <a:t>Resultant</a:t>
              </a:r>
            </a:p>
          </p:txBody>
        </p:sp>
      </p:grpSp>
      <p:grpSp>
        <p:nvGrpSpPr>
          <p:cNvPr id="27679" name="Group 31"/>
          <p:cNvGrpSpPr>
            <a:grpSpLocks/>
          </p:cNvGrpSpPr>
          <p:nvPr/>
        </p:nvGrpSpPr>
        <p:grpSpPr bwMode="auto">
          <a:xfrm>
            <a:off x="1758950" y="4264025"/>
            <a:ext cx="5619750" cy="2071688"/>
            <a:chOff x="1108" y="2686"/>
            <a:chExt cx="3540" cy="1305"/>
          </a:xfrm>
        </p:grpSpPr>
        <p:sp>
          <p:nvSpPr>
            <p:cNvPr id="13323" name="Text Box 24"/>
            <p:cNvSpPr txBox="1">
              <a:spLocks noChangeArrowheads="1"/>
            </p:cNvSpPr>
            <p:nvPr/>
          </p:nvSpPr>
          <p:spPr bwMode="auto">
            <a:xfrm>
              <a:off x="1108" y="2690"/>
              <a:ext cx="32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(a)</a:t>
              </a:r>
            </a:p>
          </p:txBody>
        </p:sp>
        <p:sp>
          <p:nvSpPr>
            <p:cNvPr id="13324" name="Text Box 25"/>
            <p:cNvSpPr txBox="1">
              <a:spLocks noChangeArrowheads="1"/>
            </p:cNvSpPr>
            <p:nvPr/>
          </p:nvSpPr>
          <p:spPr bwMode="auto">
            <a:xfrm>
              <a:off x="4322" y="3736"/>
              <a:ext cx="3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(d)</a:t>
              </a:r>
            </a:p>
          </p:txBody>
        </p:sp>
        <p:sp>
          <p:nvSpPr>
            <p:cNvPr id="13325" name="Text Box 26"/>
            <p:cNvSpPr txBox="1">
              <a:spLocks noChangeArrowheads="1"/>
            </p:cNvSpPr>
            <p:nvPr/>
          </p:nvSpPr>
          <p:spPr bwMode="auto">
            <a:xfrm>
              <a:off x="1116" y="3741"/>
              <a:ext cx="3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(c)</a:t>
              </a:r>
            </a:p>
          </p:txBody>
        </p:sp>
        <p:sp>
          <p:nvSpPr>
            <p:cNvPr id="13326" name="Text Box 27"/>
            <p:cNvSpPr txBox="1">
              <a:spLocks noChangeArrowheads="1"/>
            </p:cNvSpPr>
            <p:nvPr/>
          </p:nvSpPr>
          <p:spPr bwMode="auto">
            <a:xfrm>
              <a:off x="4322" y="2686"/>
              <a:ext cx="3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(b)</a:t>
              </a:r>
            </a:p>
          </p:txBody>
        </p:sp>
      </p:grpSp>
      <p:sp>
        <p:nvSpPr>
          <p:cNvPr id="27676" name="Oval 28"/>
          <p:cNvSpPr>
            <a:spLocks noChangeArrowheads="1"/>
          </p:cNvSpPr>
          <p:nvPr/>
        </p:nvSpPr>
        <p:spPr bwMode="auto">
          <a:xfrm>
            <a:off x="6632575" y="5907088"/>
            <a:ext cx="1074738" cy="4651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27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7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9" grpId="0" autoUpdateAnimBg="0"/>
      <p:bldP spid="2767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to Solve:</a:t>
            </a:r>
          </a:p>
        </p:txBody>
      </p:sp>
      <p:grpSp>
        <p:nvGrpSpPr>
          <p:cNvPr id="28698" name="Group 26"/>
          <p:cNvGrpSpPr>
            <a:grpSpLocks/>
          </p:cNvGrpSpPr>
          <p:nvPr/>
        </p:nvGrpSpPr>
        <p:grpSpPr bwMode="auto">
          <a:xfrm>
            <a:off x="2822575" y="1762125"/>
            <a:ext cx="2206625" cy="1201738"/>
            <a:chOff x="1778" y="1110"/>
            <a:chExt cx="1390" cy="757"/>
          </a:xfrm>
        </p:grpSpPr>
        <p:sp>
          <p:nvSpPr>
            <p:cNvPr id="14361" name="Line 3"/>
            <p:cNvSpPr>
              <a:spLocks noChangeShapeType="1"/>
            </p:cNvSpPr>
            <p:nvPr/>
          </p:nvSpPr>
          <p:spPr bwMode="auto">
            <a:xfrm rot="5400000">
              <a:off x="2366" y="1116"/>
              <a:ext cx="0" cy="1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Text Box 4"/>
            <p:cNvSpPr txBox="1">
              <a:spLocks noChangeArrowheads="1"/>
            </p:cNvSpPr>
            <p:nvPr/>
          </p:nvSpPr>
          <p:spPr bwMode="auto">
            <a:xfrm>
              <a:off x="2964" y="161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P</a:t>
              </a:r>
            </a:p>
          </p:txBody>
        </p:sp>
        <p:sp>
          <p:nvSpPr>
            <p:cNvPr id="14363" name="Line 5"/>
            <p:cNvSpPr>
              <a:spLocks noChangeShapeType="1"/>
            </p:cNvSpPr>
            <p:nvPr/>
          </p:nvSpPr>
          <p:spPr bwMode="auto">
            <a:xfrm rot="16200000" flipV="1">
              <a:off x="2307" y="1060"/>
              <a:ext cx="597" cy="6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78" name="Line 6"/>
          <p:cNvSpPr>
            <a:spLocks noChangeShapeType="1"/>
          </p:cNvSpPr>
          <p:nvPr/>
        </p:nvSpPr>
        <p:spPr bwMode="auto">
          <a:xfrm rot="5400000">
            <a:off x="2454275" y="3376613"/>
            <a:ext cx="0" cy="1866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403600" y="4171950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P</a:t>
            </a: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rot="16200000" flipV="1">
            <a:off x="2361407" y="3286919"/>
            <a:ext cx="947737" cy="1108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852488" y="2895600"/>
            <a:ext cx="51276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1. Add vectors by placing them </a:t>
            </a:r>
            <a:r>
              <a:rPr lang="en-US" altLang="en-US" sz="2000" b="1"/>
              <a:t>Tip to Tail</a:t>
            </a:r>
            <a:r>
              <a:rPr lang="en-US" altLang="en-US" sz="2000"/>
              <a:t>.</a:t>
            </a: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rot="5400000">
            <a:off x="6699250" y="3384550"/>
            <a:ext cx="0" cy="1866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7648575" y="4179888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P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rot="16200000" flipV="1">
            <a:off x="6606382" y="3294856"/>
            <a:ext cx="947738" cy="1108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4348163" y="3730625"/>
            <a:ext cx="414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or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830263" y="4645025"/>
            <a:ext cx="2644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2. Draw the resultant.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5622925" y="5986463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P</a:t>
            </a:r>
          </a:p>
        </p:txBody>
      </p:sp>
      <p:grpSp>
        <p:nvGrpSpPr>
          <p:cNvPr id="28703" name="Group 31"/>
          <p:cNvGrpSpPr>
            <a:grpSpLocks/>
          </p:cNvGrpSpPr>
          <p:nvPr/>
        </p:nvGrpSpPr>
        <p:grpSpPr bwMode="auto">
          <a:xfrm>
            <a:off x="2649538" y="5175250"/>
            <a:ext cx="2957512" cy="949325"/>
            <a:chOff x="1669" y="3260"/>
            <a:chExt cx="1863" cy="598"/>
          </a:xfrm>
        </p:grpSpPr>
        <p:sp>
          <p:nvSpPr>
            <p:cNvPr id="14359" name="Line 17"/>
            <p:cNvSpPr>
              <a:spLocks noChangeShapeType="1"/>
            </p:cNvSpPr>
            <p:nvPr/>
          </p:nvSpPr>
          <p:spPr bwMode="auto">
            <a:xfrm rot="5400000">
              <a:off x="2944" y="3270"/>
              <a:ext cx="0" cy="1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Line 21"/>
            <p:cNvSpPr>
              <a:spLocks noChangeShapeType="1"/>
            </p:cNvSpPr>
            <p:nvPr/>
          </p:nvSpPr>
          <p:spPr bwMode="auto">
            <a:xfrm rot="16200000" flipV="1">
              <a:off x="1719" y="3210"/>
              <a:ext cx="597" cy="6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704" name="Group 32"/>
          <p:cNvGrpSpPr>
            <a:grpSpLocks/>
          </p:cNvGrpSpPr>
          <p:nvPr/>
        </p:nvGrpSpPr>
        <p:grpSpPr bwMode="auto">
          <a:xfrm>
            <a:off x="2673350" y="5181600"/>
            <a:ext cx="2935288" cy="947738"/>
            <a:chOff x="1684" y="3264"/>
            <a:chExt cx="1849" cy="597"/>
          </a:xfrm>
        </p:grpSpPr>
        <p:sp>
          <p:nvSpPr>
            <p:cNvPr id="14357" name="Line 19"/>
            <p:cNvSpPr>
              <a:spLocks noChangeShapeType="1"/>
            </p:cNvSpPr>
            <p:nvPr/>
          </p:nvSpPr>
          <p:spPr bwMode="auto">
            <a:xfrm rot="16200000" flipV="1">
              <a:off x="2885" y="3214"/>
              <a:ext cx="597" cy="6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Line 22"/>
            <p:cNvSpPr>
              <a:spLocks noChangeShapeType="1"/>
            </p:cNvSpPr>
            <p:nvPr/>
          </p:nvSpPr>
          <p:spPr bwMode="auto">
            <a:xfrm rot="5400000">
              <a:off x="2272" y="2690"/>
              <a:ext cx="0" cy="1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705" name="Group 33"/>
          <p:cNvGrpSpPr>
            <a:grpSpLocks/>
          </p:cNvGrpSpPr>
          <p:nvPr/>
        </p:nvGrpSpPr>
        <p:grpSpPr bwMode="auto">
          <a:xfrm>
            <a:off x="2644775" y="5183188"/>
            <a:ext cx="2941638" cy="931862"/>
            <a:chOff x="1666" y="3265"/>
            <a:chExt cx="1853" cy="587"/>
          </a:xfrm>
        </p:grpSpPr>
        <p:sp>
          <p:nvSpPr>
            <p:cNvPr id="14355" name="Line 23"/>
            <p:cNvSpPr>
              <a:spLocks noChangeShapeType="1"/>
            </p:cNvSpPr>
            <p:nvPr/>
          </p:nvSpPr>
          <p:spPr bwMode="auto">
            <a:xfrm flipH="1" flipV="1">
              <a:off x="1666" y="3265"/>
              <a:ext cx="1853" cy="587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Text Box 24"/>
            <p:cNvSpPr txBox="1">
              <a:spLocks noChangeArrowheads="1"/>
            </p:cNvSpPr>
            <p:nvPr/>
          </p:nvSpPr>
          <p:spPr bwMode="auto">
            <a:xfrm rot="926679">
              <a:off x="2329" y="3351"/>
              <a:ext cx="77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</a:rPr>
                <a:t>Resultant</a:t>
              </a:r>
            </a:p>
          </p:txBody>
        </p:sp>
      </p:grp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5326063" y="5057775"/>
            <a:ext cx="36179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This method is also known as the </a:t>
            </a:r>
            <a:r>
              <a:rPr lang="en-US" altLang="en-US" sz="2000" b="1">
                <a:solidFill>
                  <a:schemeClr val="tx2"/>
                </a:solidFill>
              </a:rPr>
              <a:t>Parallelogram Method</a:t>
            </a:r>
            <a:r>
              <a:rPr lang="en-US" altLang="en-US" sz="2000"/>
              <a:t>.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326063" y="788988"/>
            <a:ext cx="3309937" cy="1476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7030A0"/>
                </a:solidFill>
              </a:rPr>
              <a:t>Note: The resultant is always drawn such that it starts at the tail of the first vector and ends at the tip of the second vector.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6 L -0.20139 -3.7037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7 L -0.11736 -0.1361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68" y="-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0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10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10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10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  <p:bldP spid="28679" grpId="0"/>
      <p:bldP spid="28680" grpId="0" animBg="1"/>
      <p:bldP spid="28680" grpId="1" animBg="1"/>
      <p:bldP spid="28681" grpId="0"/>
      <p:bldP spid="28682" grpId="0" animBg="1"/>
      <p:bldP spid="28682" grpId="1" animBg="1"/>
      <p:bldP spid="28683" grpId="0"/>
      <p:bldP spid="28684" grpId="0" animBg="1"/>
      <p:bldP spid="28685" grpId="0"/>
      <p:bldP spid="28692" grpId="0"/>
      <p:bldP spid="28690" grpId="0"/>
      <p:bldP spid="28697" grpId="0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Coordinate System – Component Vectors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474470"/>
            <a:ext cx="7772400" cy="3130234"/>
          </a:xfrm>
        </p:spPr>
        <p:txBody>
          <a:bodyPr/>
          <a:lstStyle/>
          <a:p>
            <a:r>
              <a:rPr lang="en-US" altLang="en-US" sz="2400" dirty="0"/>
              <a:t>Instead of using a graphical means, a coordinate system can be used to add vectors together</a:t>
            </a:r>
          </a:p>
          <a:p>
            <a:r>
              <a:rPr lang="en-US" altLang="en-US" sz="2400" dirty="0"/>
              <a:t>In a coordinate system, the vectors that lie along the x and y axes are called </a:t>
            </a:r>
            <a:r>
              <a:rPr lang="en-US" altLang="en-US" sz="2400" b="1" dirty="0">
                <a:solidFill>
                  <a:schemeClr val="tx2"/>
                </a:solidFill>
              </a:rPr>
              <a:t>component vectors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/>
              <a:t>The process of breaking a vector into its x and y axis components is called </a:t>
            </a:r>
            <a:r>
              <a:rPr lang="en-US" altLang="en-US" sz="2400" b="1" dirty="0">
                <a:solidFill>
                  <a:schemeClr val="tx2"/>
                </a:solidFill>
              </a:rPr>
              <a:t>vector resolution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/>
              <a:t>To break a vector into its component vectors, all that is needed is the magnitude of the resultant vector and its direction(</a:t>
            </a:r>
            <a:r>
              <a:rPr lang="en-US" altLang="en-US" sz="2400" dirty="0">
                <a:sym typeface="Symbol" pitchFamily="18" charset="2"/>
              </a:rPr>
              <a:t>)</a:t>
            </a:r>
            <a:r>
              <a:rPr lang="en-US" altLang="en-US" sz="2400" dirty="0"/>
              <a:t>.</a:t>
            </a:r>
          </a:p>
        </p:txBody>
      </p:sp>
      <p:grpSp>
        <p:nvGrpSpPr>
          <p:cNvPr id="30740" name="Group 20"/>
          <p:cNvGrpSpPr>
            <a:grpSpLocks/>
          </p:cNvGrpSpPr>
          <p:nvPr/>
        </p:nvGrpSpPr>
        <p:grpSpPr bwMode="auto">
          <a:xfrm>
            <a:off x="4977446" y="5125376"/>
            <a:ext cx="1828800" cy="1219200"/>
            <a:chOff x="1920" y="3072"/>
            <a:chExt cx="1152" cy="768"/>
          </a:xfrm>
        </p:grpSpPr>
        <p:sp>
          <p:nvSpPr>
            <p:cNvPr id="16404" name="Text Box 7"/>
            <p:cNvSpPr txBox="1">
              <a:spLocks noChangeArrowheads="1"/>
            </p:cNvSpPr>
            <p:nvPr/>
          </p:nvSpPr>
          <p:spPr bwMode="auto">
            <a:xfrm>
              <a:off x="2310" y="3264"/>
              <a:ext cx="20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R</a:t>
              </a:r>
            </a:p>
          </p:txBody>
        </p:sp>
        <p:sp>
          <p:nvSpPr>
            <p:cNvPr id="16405" name="Line 6"/>
            <p:cNvSpPr>
              <a:spLocks noChangeShapeType="1"/>
            </p:cNvSpPr>
            <p:nvPr/>
          </p:nvSpPr>
          <p:spPr bwMode="auto">
            <a:xfrm flipV="1">
              <a:off x="1920" y="3072"/>
              <a:ext cx="1152" cy="768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39" name="Group 19"/>
          <p:cNvGrpSpPr>
            <a:grpSpLocks/>
          </p:cNvGrpSpPr>
          <p:nvPr/>
        </p:nvGrpSpPr>
        <p:grpSpPr bwMode="auto">
          <a:xfrm>
            <a:off x="4977446" y="6285839"/>
            <a:ext cx="1824037" cy="366712"/>
            <a:chOff x="1920" y="3803"/>
            <a:chExt cx="1149" cy="231"/>
          </a:xfrm>
        </p:grpSpPr>
        <p:sp>
          <p:nvSpPr>
            <p:cNvPr id="16402" name="Line 8"/>
            <p:cNvSpPr>
              <a:spLocks noChangeShapeType="1"/>
            </p:cNvSpPr>
            <p:nvPr/>
          </p:nvSpPr>
          <p:spPr bwMode="auto">
            <a:xfrm>
              <a:off x="1920" y="3840"/>
              <a:ext cx="11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Text Box 10"/>
            <p:cNvSpPr txBox="1">
              <a:spLocks noChangeArrowheads="1"/>
            </p:cNvSpPr>
            <p:nvPr/>
          </p:nvSpPr>
          <p:spPr bwMode="auto">
            <a:xfrm>
              <a:off x="2436" y="3803"/>
              <a:ext cx="2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R</a:t>
              </a:r>
              <a:r>
                <a:rPr lang="en-US" altLang="en-US" sz="1800" baseline="-25000" dirty="0"/>
                <a:t>x</a:t>
              </a:r>
              <a:endParaRPr lang="en-US" altLang="en-US" sz="1800" dirty="0"/>
            </a:p>
          </p:txBody>
        </p:sp>
      </p:grpSp>
      <p:grpSp>
        <p:nvGrpSpPr>
          <p:cNvPr id="30738" name="Group 18"/>
          <p:cNvGrpSpPr>
            <a:grpSpLocks/>
          </p:cNvGrpSpPr>
          <p:nvPr/>
        </p:nvGrpSpPr>
        <p:grpSpPr bwMode="auto">
          <a:xfrm>
            <a:off x="4612320" y="5130139"/>
            <a:ext cx="401638" cy="1209675"/>
            <a:chOff x="2842" y="3075"/>
            <a:chExt cx="253" cy="762"/>
          </a:xfrm>
        </p:grpSpPr>
        <p:sp>
          <p:nvSpPr>
            <p:cNvPr id="16400" name="Line 9"/>
            <p:cNvSpPr>
              <a:spLocks noChangeShapeType="1"/>
            </p:cNvSpPr>
            <p:nvPr/>
          </p:nvSpPr>
          <p:spPr bwMode="auto">
            <a:xfrm flipV="1">
              <a:off x="3069" y="3075"/>
              <a:ext cx="0" cy="7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1" name="Text Box 11"/>
            <p:cNvSpPr txBox="1">
              <a:spLocks noChangeArrowheads="1"/>
            </p:cNvSpPr>
            <p:nvPr/>
          </p:nvSpPr>
          <p:spPr bwMode="auto">
            <a:xfrm>
              <a:off x="2842" y="3335"/>
              <a:ext cx="2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R</a:t>
              </a:r>
              <a:r>
                <a:rPr lang="en-US" altLang="en-US" sz="1800" baseline="-25000" dirty="0"/>
                <a:t>y</a:t>
              </a:r>
              <a:endParaRPr lang="en-US" altLang="en-US" sz="1800" dirty="0"/>
            </a:p>
          </p:txBody>
        </p:sp>
      </p:grpSp>
      <p:grpSp>
        <p:nvGrpSpPr>
          <p:cNvPr id="30742" name="Group 22"/>
          <p:cNvGrpSpPr>
            <a:grpSpLocks/>
          </p:cNvGrpSpPr>
          <p:nvPr/>
        </p:nvGrpSpPr>
        <p:grpSpPr bwMode="auto">
          <a:xfrm>
            <a:off x="4663121" y="4617376"/>
            <a:ext cx="314325" cy="1727200"/>
            <a:chOff x="1722" y="2752"/>
            <a:chExt cx="198" cy="1088"/>
          </a:xfrm>
        </p:grpSpPr>
        <p:sp>
          <p:nvSpPr>
            <p:cNvPr id="16398" name="Line 4"/>
            <p:cNvSpPr>
              <a:spLocks noChangeShapeType="1"/>
            </p:cNvSpPr>
            <p:nvPr/>
          </p:nvSpPr>
          <p:spPr bwMode="auto">
            <a:xfrm flipV="1">
              <a:off x="1920" y="2798"/>
              <a:ext cx="0" cy="104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Text Box 12"/>
            <p:cNvSpPr txBox="1">
              <a:spLocks noChangeArrowheads="1"/>
            </p:cNvSpPr>
            <p:nvPr/>
          </p:nvSpPr>
          <p:spPr bwMode="auto">
            <a:xfrm>
              <a:off x="1722" y="2752"/>
              <a:ext cx="17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y</a:t>
              </a:r>
            </a:p>
          </p:txBody>
        </p:sp>
      </p:grpSp>
      <p:grpSp>
        <p:nvGrpSpPr>
          <p:cNvPr id="30741" name="Group 21"/>
          <p:cNvGrpSpPr>
            <a:grpSpLocks/>
          </p:cNvGrpSpPr>
          <p:nvPr/>
        </p:nvGrpSpPr>
        <p:grpSpPr bwMode="auto">
          <a:xfrm>
            <a:off x="4977446" y="6284251"/>
            <a:ext cx="2643187" cy="304800"/>
            <a:chOff x="1920" y="3802"/>
            <a:chExt cx="1665" cy="192"/>
          </a:xfrm>
        </p:grpSpPr>
        <p:sp>
          <p:nvSpPr>
            <p:cNvPr id="16396" name="Line 5"/>
            <p:cNvSpPr>
              <a:spLocks noChangeShapeType="1"/>
            </p:cNvSpPr>
            <p:nvPr/>
          </p:nvSpPr>
          <p:spPr bwMode="auto">
            <a:xfrm>
              <a:off x="1920" y="3840"/>
              <a:ext cx="153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7" name="Text Box 13"/>
            <p:cNvSpPr txBox="1">
              <a:spLocks noChangeArrowheads="1"/>
            </p:cNvSpPr>
            <p:nvPr/>
          </p:nvSpPr>
          <p:spPr bwMode="auto">
            <a:xfrm>
              <a:off x="3414" y="3802"/>
              <a:ext cx="1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x</a:t>
              </a:r>
            </a:p>
          </p:txBody>
        </p:sp>
      </p:grpSp>
      <p:grpSp>
        <p:nvGrpSpPr>
          <p:cNvPr id="30737" name="Group 17"/>
          <p:cNvGrpSpPr>
            <a:grpSpLocks/>
          </p:cNvGrpSpPr>
          <p:nvPr/>
        </p:nvGrpSpPr>
        <p:grpSpPr bwMode="auto">
          <a:xfrm>
            <a:off x="5387021" y="5995326"/>
            <a:ext cx="422275" cy="366713"/>
            <a:chOff x="2178" y="3620"/>
            <a:chExt cx="266" cy="231"/>
          </a:xfrm>
        </p:grpSpPr>
        <p:sp>
          <p:nvSpPr>
            <p:cNvPr id="16394" name="Arc 14"/>
            <p:cNvSpPr>
              <a:spLocks/>
            </p:cNvSpPr>
            <p:nvPr/>
          </p:nvSpPr>
          <p:spPr bwMode="auto">
            <a:xfrm>
              <a:off x="2178" y="3643"/>
              <a:ext cx="102" cy="197"/>
            </a:xfrm>
            <a:custGeom>
              <a:avLst/>
              <a:gdLst>
                <a:gd name="T0" fmla="*/ 0 w 21600"/>
                <a:gd name="T1" fmla="*/ 0 h 19964"/>
                <a:gd name="T2" fmla="*/ 0 w 21600"/>
                <a:gd name="T3" fmla="*/ 0 h 19964"/>
                <a:gd name="T4" fmla="*/ 0 w 21600"/>
                <a:gd name="T5" fmla="*/ 0 h 199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9964" fill="none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</a:path>
                <a:path w="21600" h="19964" stroke="0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  <a:lnTo>
                    <a:pt x="0" y="19964"/>
                  </a:lnTo>
                  <a:lnTo>
                    <a:pt x="8245" y="-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" name="Text Box 15"/>
            <p:cNvSpPr txBox="1">
              <a:spLocks noChangeArrowheads="1"/>
            </p:cNvSpPr>
            <p:nvPr/>
          </p:nvSpPr>
          <p:spPr bwMode="auto">
            <a:xfrm>
              <a:off x="2253" y="3620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ym typeface="Symbol" pitchFamily="18" charset="2"/>
                </a:rPr>
                <a:t>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0.19896 -0.00162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48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7" name="Group 21"/>
          <p:cNvGrpSpPr>
            <a:grpSpLocks/>
          </p:cNvGrpSpPr>
          <p:nvPr/>
        </p:nvGrpSpPr>
        <p:grpSpPr bwMode="auto">
          <a:xfrm>
            <a:off x="544513" y="1538288"/>
            <a:ext cx="8308975" cy="5183187"/>
            <a:chOff x="343" y="969"/>
            <a:chExt cx="5234" cy="3265"/>
          </a:xfrm>
        </p:grpSpPr>
        <p:grpSp>
          <p:nvGrpSpPr>
            <p:cNvPr id="17424" name="Group 20"/>
            <p:cNvGrpSpPr>
              <a:grpSpLocks/>
            </p:cNvGrpSpPr>
            <p:nvPr/>
          </p:nvGrpSpPr>
          <p:grpSpPr bwMode="auto">
            <a:xfrm>
              <a:off x="343" y="969"/>
              <a:ext cx="5234" cy="3265"/>
              <a:chOff x="343" y="969"/>
              <a:chExt cx="5234" cy="3265"/>
            </a:xfrm>
          </p:grpSpPr>
          <p:sp>
            <p:nvSpPr>
              <p:cNvPr id="17426" name="Line 4"/>
              <p:cNvSpPr>
                <a:spLocks noChangeShapeType="1"/>
              </p:cNvSpPr>
              <p:nvPr/>
            </p:nvSpPr>
            <p:spPr bwMode="auto">
              <a:xfrm flipH="1" flipV="1">
                <a:off x="906" y="975"/>
                <a:ext cx="2" cy="302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7" name="Text Box 7"/>
              <p:cNvSpPr txBox="1">
                <a:spLocks noChangeArrowheads="1"/>
              </p:cNvSpPr>
              <p:nvPr/>
            </p:nvSpPr>
            <p:spPr bwMode="auto">
              <a:xfrm>
                <a:off x="608" y="1190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90000"/>
                  <a:buChar char="•"/>
                  <a:defRPr sz="3200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" charset="0"/>
                  </a:rPr>
                  <a:t>y</a:t>
                </a:r>
              </a:p>
            </p:txBody>
          </p:sp>
          <p:grpSp>
            <p:nvGrpSpPr>
              <p:cNvPr id="17428" name="Group 19"/>
              <p:cNvGrpSpPr>
                <a:grpSpLocks/>
              </p:cNvGrpSpPr>
              <p:nvPr/>
            </p:nvGrpSpPr>
            <p:grpSpPr bwMode="auto">
              <a:xfrm>
                <a:off x="920" y="1113"/>
                <a:ext cx="4657" cy="3121"/>
                <a:chOff x="920" y="1113"/>
                <a:chExt cx="4657" cy="3121"/>
              </a:xfrm>
            </p:grpSpPr>
            <p:pic>
              <p:nvPicPr>
                <p:cNvPr id="17430" name="Picture 3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378" b="5426"/>
                <a:stretch>
                  <a:fillRect/>
                </a:stretch>
              </p:blipFill>
              <p:spPr bwMode="auto">
                <a:xfrm>
                  <a:off x="920" y="1113"/>
                  <a:ext cx="3928" cy="28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7431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4800" y="3984"/>
                  <a:ext cx="20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90000"/>
                    <a:buChar char="•"/>
                    <a:defRPr sz="3200">
                      <a:solidFill>
                        <a:schemeClr val="tx1"/>
                      </a:solidFill>
                      <a:latin typeface="Tahoma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ahoma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 b="1">
                      <a:latin typeface="Arial" charset="0"/>
                    </a:rPr>
                    <a:t>x</a:t>
                  </a:r>
                </a:p>
              </p:txBody>
            </p:sp>
            <p:sp>
              <p:nvSpPr>
                <p:cNvPr id="17432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119" y="3835"/>
                  <a:ext cx="45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90000"/>
                    <a:buChar char="•"/>
                    <a:defRPr sz="3200">
                      <a:solidFill>
                        <a:schemeClr val="tx1"/>
                      </a:solidFill>
                      <a:latin typeface="Tahoma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ahoma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 b="1"/>
                    <a:t>East</a:t>
                  </a:r>
                </a:p>
              </p:txBody>
            </p:sp>
          </p:grpSp>
          <p:sp>
            <p:nvSpPr>
              <p:cNvPr id="17429" name="Text Box 18"/>
              <p:cNvSpPr txBox="1">
                <a:spLocks noChangeArrowheads="1"/>
              </p:cNvSpPr>
              <p:nvPr/>
            </p:nvSpPr>
            <p:spPr bwMode="auto">
              <a:xfrm>
                <a:off x="343" y="969"/>
                <a:ext cx="57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90000"/>
                  <a:buChar char="•"/>
                  <a:defRPr sz="3200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/>
                  <a:t>North</a:t>
                </a:r>
              </a:p>
            </p:txBody>
          </p:sp>
        </p:grpSp>
        <p:sp>
          <p:nvSpPr>
            <p:cNvPr id="17425" name="Line 5"/>
            <p:cNvSpPr>
              <a:spLocks noChangeShapeType="1"/>
            </p:cNvSpPr>
            <p:nvPr/>
          </p:nvSpPr>
          <p:spPr bwMode="auto">
            <a:xfrm rot="-5400000">
              <a:off x="3018" y="1883"/>
              <a:ext cx="0" cy="42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Defining position using coordinates</a:t>
            </a:r>
          </a:p>
        </p:txBody>
      </p:sp>
      <p:sp>
        <p:nvSpPr>
          <p:cNvPr id="17412" name="Text Box 8"/>
          <p:cNvSpPr txBox="1">
            <a:spLocks noChangeArrowheads="1"/>
          </p:cNvSpPr>
          <p:nvPr/>
        </p:nvSpPr>
        <p:spPr bwMode="auto">
          <a:xfrm>
            <a:off x="1143000" y="6110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charset="0"/>
              </a:rPr>
              <a:t>0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354513" y="3316288"/>
            <a:ext cx="0" cy="30114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rot="5400000">
            <a:off x="2901156" y="4864894"/>
            <a:ext cx="9525" cy="29162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1447800" y="3324225"/>
            <a:ext cx="2922588" cy="3011488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49" name="Picture 13" descr="bl01063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75" y="2216150"/>
            <a:ext cx="10477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2127250" y="6365875"/>
            <a:ext cx="1693863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R</a:t>
            </a:r>
            <a:r>
              <a:rPr lang="en-US" altLang="en-US" sz="2000" baseline="-25000"/>
              <a:t>x</a:t>
            </a:r>
            <a:r>
              <a:rPr lang="en-US" altLang="en-US" sz="2000"/>
              <a:t> = 8.53 km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375150" y="4597400"/>
            <a:ext cx="1765300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R</a:t>
            </a:r>
            <a:r>
              <a:rPr lang="en-US" altLang="en-US" sz="2000" baseline="-25000"/>
              <a:t>y</a:t>
            </a:r>
            <a:r>
              <a:rPr lang="en-US" altLang="en-US" sz="2000"/>
              <a:t> = 9.27 km 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155825" y="4587875"/>
            <a:ext cx="1603375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R = 12.6 km</a:t>
            </a:r>
          </a:p>
        </p:txBody>
      </p: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1733550" y="5919788"/>
            <a:ext cx="303213" cy="369887"/>
            <a:chOff x="2178" y="3620"/>
            <a:chExt cx="191" cy="233"/>
          </a:xfrm>
        </p:grpSpPr>
        <p:sp>
          <p:nvSpPr>
            <p:cNvPr id="17422" name="Arc 14"/>
            <p:cNvSpPr>
              <a:spLocks/>
            </p:cNvSpPr>
            <p:nvPr/>
          </p:nvSpPr>
          <p:spPr bwMode="auto">
            <a:xfrm>
              <a:off x="2178" y="3643"/>
              <a:ext cx="102" cy="197"/>
            </a:xfrm>
            <a:custGeom>
              <a:avLst/>
              <a:gdLst>
                <a:gd name="T0" fmla="*/ 0 w 21600"/>
                <a:gd name="T1" fmla="*/ 0 h 19964"/>
                <a:gd name="T2" fmla="*/ 0 w 21600"/>
                <a:gd name="T3" fmla="*/ 0 h 19964"/>
                <a:gd name="T4" fmla="*/ 0 w 21600"/>
                <a:gd name="T5" fmla="*/ 0 h 199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9964" fill="none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</a:path>
                <a:path w="21600" h="19964" stroke="0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  <a:lnTo>
                    <a:pt x="0" y="19964"/>
                  </a:lnTo>
                  <a:lnTo>
                    <a:pt x="8245" y="-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3" name="Text Box 15"/>
            <p:cNvSpPr txBox="1">
              <a:spLocks noChangeArrowheads="1"/>
            </p:cNvSpPr>
            <p:nvPr/>
          </p:nvSpPr>
          <p:spPr bwMode="auto">
            <a:xfrm>
              <a:off x="2253" y="3620"/>
              <a:ext cx="11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ym typeface="Symbol" pitchFamily="18" charset="2"/>
              </a:endParaRPr>
            </a:p>
          </p:txBody>
        </p:sp>
      </p:grp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2036763" y="5834063"/>
            <a:ext cx="1243012" cy="401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ym typeface="Symbol" pitchFamily="18" charset="2"/>
              </a:rPr>
              <a:t> = </a:t>
            </a:r>
            <a:r>
              <a:rPr lang="en-US" altLang="en-US" sz="2000"/>
              <a:t>47.4</a:t>
            </a:r>
            <a:r>
              <a:rPr lang="en-US" altLang="en-US" sz="2000">
                <a:sym typeface="Symbol" pitchFamily="18" charset="2"/>
              </a:rPr>
              <a:t></a:t>
            </a:r>
            <a:endParaRPr lang="en-US" alt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  <p:bldP spid="14348" grpId="0" animBg="1"/>
      <p:bldP spid="14345" grpId="0" animBg="1"/>
      <p:bldP spid="14350" grpId="0" animBg="1"/>
      <p:bldP spid="14351" grpId="0" animBg="1"/>
      <p:bldP spid="14352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to set up your vector</a:t>
            </a:r>
          </a:p>
        </p:txBody>
      </p:sp>
      <p:sp>
        <p:nvSpPr>
          <p:cNvPr id="18435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52488" y="1658938"/>
            <a:ext cx="7772400" cy="2360612"/>
          </a:xfrm>
        </p:spPr>
        <p:txBody>
          <a:bodyPr/>
          <a:lstStyle/>
          <a:p>
            <a:r>
              <a:rPr lang="en-US" altLang="en-US" sz="2800" dirty="0"/>
              <a:t>Choose a point for the origin.  Typically this will be at the tail of the vector.</a:t>
            </a:r>
          </a:p>
          <a:p>
            <a:r>
              <a:rPr lang="en-US" altLang="en-US" sz="2800" dirty="0"/>
              <a:t>The direction will be defined by the angle that the resultant vector makes with the x-axis.</a:t>
            </a:r>
          </a:p>
          <a:p>
            <a:endParaRPr lang="en-US" altLang="en-US" sz="2800" dirty="0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784350" y="5805488"/>
            <a:ext cx="5689600" cy="457200"/>
            <a:chOff x="1124" y="3657"/>
            <a:chExt cx="3584" cy="288"/>
          </a:xfrm>
        </p:grpSpPr>
        <p:sp>
          <p:nvSpPr>
            <p:cNvPr id="18453" name="Line 5"/>
            <p:cNvSpPr>
              <a:spLocks noChangeShapeType="1"/>
            </p:cNvSpPr>
            <p:nvPr/>
          </p:nvSpPr>
          <p:spPr bwMode="auto">
            <a:xfrm rot="5400000" flipV="1">
              <a:off x="2916" y="1865"/>
              <a:ext cx="0" cy="35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Text Box 6"/>
            <p:cNvSpPr txBox="1">
              <a:spLocks noChangeArrowheads="1"/>
            </p:cNvSpPr>
            <p:nvPr/>
          </p:nvSpPr>
          <p:spPr bwMode="auto">
            <a:xfrm>
              <a:off x="4488" y="3715"/>
              <a:ext cx="188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charset="0"/>
                </a:rPr>
                <a:t>x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1363663" y="4019550"/>
            <a:ext cx="420687" cy="1785938"/>
            <a:chOff x="859" y="2532"/>
            <a:chExt cx="265" cy="1125"/>
          </a:xfrm>
        </p:grpSpPr>
        <p:sp>
          <p:nvSpPr>
            <p:cNvPr id="18451" name="Line 4"/>
            <p:cNvSpPr>
              <a:spLocks noChangeShapeType="1"/>
            </p:cNvSpPr>
            <p:nvPr/>
          </p:nvSpPr>
          <p:spPr bwMode="auto">
            <a:xfrm flipV="1">
              <a:off x="1124" y="2532"/>
              <a:ext cx="0" cy="11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Text Box 7"/>
            <p:cNvSpPr txBox="1">
              <a:spLocks noChangeArrowheads="1"/>
            </p:cNvSpPr>
            <p:nvPr/>
          </p:nvSpPr>
          <p:spPr bwMode="auto">
            <a:xfrm>
              <a:off x="859" y="253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charset="0"/>
                </a:rPr>
                <a:t>y</a:t>
              </a:r>
            </a:p>
          </p:txBody>
        </p:sp>
      </p:grp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427163" y="5773738"/>
            <a:ext cx="6604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charset="0"/>
              </a:rPr>
              <a:t>(0,0)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47650" y="4710113"/>
            <a:ext cx="1238250" cy="1081087"/>
            <a:chOff x="247650" y="4710113"/>
            <a:chExt cx="1238250" cy="1081087"/>
          </a:xfrm>
        </p:grpSpPr>
        <p:cxnSp>
          <p:nvCxnSpPr>
            <p:cNvPr id="18442" name="Straight Arrow Connector 18"/>
            <p:cNvCxnSpPr>
              <a:cxnSpLocks noChangeShapeType="1"/>
            </p:cNvCxnSpPr>
            <p:nvPr/>
          </p:nvCxnSpPr>
          <p:spPr bwMode="auto">
            <a:xfrm>
              <a:off x="609600" y="5124450"/>
              <a:ext cx="876300" cy="66675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443" name="Text Box 7"/>
            <p:cNvSpPr txBox="1">
              <a:spLocks noChangeArrowheads="1"/>
            </p:cNvSpPr>
            <p:nvPr/>
          </p:nvSpPr>
          <p:spPr bwMode="auto">
            <a:xfrm>
              <a:off x="247650" y="4710113"/>
              <a:ext cx="8001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Origin</a:t>
              </a:r>
            </a:p>
          </p:txBody>
        </p:sp>
      </p:grp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2233613" y="5441950"/>
            <a:ext cx="422275" cy="366713"/>
            <a:chOff x="2178" y="3620"/>
            <a:chExt cx="266" cy="231"/>
          </a:xfrm>
        </p:grpSpPr>
        <p:sp>
          <p:nvSpPr>
            <p:cNvPr id="18445" name="Arc 14"/>
            <p:cNvSpPr>
              <a:spLocks/>
            </p:cNvSpPr>
            <p:nvPr/>
          </p:nvSpPr>
          <p:spPr bwMode="auto">
            <a:xfrm>
              <a:off x="2178" y="3643"/>
              <a:ext cx="102" cy="197"/>
            </a:xfrm>
            <a:custGeom>
              <a:avLst/>
              <a:gdLst>
                <a:gd name="T0" fmla="*/ 0 w 21600"/>
                <a:gd name="T1" fmla="*/ 0 h 19964"/>
                <a:gd name="T2" fmla="*/ 0 w 21600"/>
                <a:gd name="T3" fmla="*/ 0 h 19964"/>
                <a:gd name="T4" fmla="*/ 0 w 21600"/>
                <a:gd name="T5" fmla="*/ 0 h 199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9964" fill="none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</a:path>
                <a:path w="21600" h="19964" stroke="0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  <a:lnTo>
                    <a:pt x="0" y="19964"/>
                  </a:lnTo>
                  <a:lnTo>
                    <a:pt x="8245" y="-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6" name="Text Box 15"/>
            <p:cNvSpPr txBox="1">
              <a:spLocks noChangeArrowheads="1"/>
            </p:cNvSpPr>
            <p:nvPr/>
          </p:nvSpPr>
          <p:spPr bwMode="auto">
            <a:xfrm>
              <a:off x="2253" y="3620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sym typeface="Symbol" pitchFamily="18" charset="2"/>
                </a:rPr>
                <a:t>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785938" y="4456113"/>
            <a:ext cx="2176462" cy="1335087"/>
            <a:chOff x="1785938" y="4456113"/>
            <a:chExt cx="2176462" cy="1335087"/>
          </a:xfrm>
        </p:grpSpPr>
        <p:sp>
          <p:nvSpPr>
            <p:cNvPr id="16" name="Line 10"/>
            <p:cNvSpPr>
              <a:spLocks noChangeShapeType="1"/>
            </p:cNvSpPr>
            <p:nvPr/>
          </p:nvSpPr>
          <p:spPr bwMode="auto">
            <a:xfrm flipV="1">
              <a:off x="1785938" y="4456113"/>
              <a:ext cx="2176462" cy="1335087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2655889" y="4765675"/>
              <a:ext cx="32543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75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Determining the x and y Component Vectors</a:t>
            </a:r>
          </a:p>
        </p:txBody>
      </p:sp>
      <p:sp>
        <p:nvSpPr>
          <p:cNvPr id="19459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52488" y="1658938"/>
            <a:ext cx="7772400" cy="1069975"/>
          </a:xfrm>
        </p:spPr>
        <p:txBody>
          <a:bodyPr/>
          <a:lstStyle/>
          <a:p>
            <a:r>
              <a:rPr lang="en-US" altLang="en-US" sz="2800" dirty="0"/>
              <a:t>Use SOH CAH TOA to find the x and y components.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784350" y="5805488"/>
            <a:ext cx="5689600" cy="457200"/>
            <a:chOff x="1124" y="3657"/>
            <a:chExt cx="3584" cy="288"/>
          </a:xfrm>
        </p:grpSpPr>
        <p:sp>
          <p:nvSpPr>
            <p:cNvPr id="19478" name="Line 5"/>
            <p:cNvSpPr>
              <a:spLocks noChangeShapeType="1"/>
            </p:cNvSpPr>
            <p:nvPr/>
          </p:nvSpPr>
          <p:spPr bwMode="auto">
            <a:xfrm rot="5400000" flipV="1">
              <a:off x="2916" y="1865"/>
              <a:ext cx="0" cy="35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9" name="Text Box 6"/>
            <p:cNvSpPr txBox="1">
              <a:spLocks noChangeArrowheads="1"/>
            </p:cNvSpPr>
            <p:nvPr/>
          </p:nvSpPr>
          <p:spPr bwMode="auto">
            <a:xfrm>
              <a:off x="4488" y="3715"/>
              <a:ext cx="188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charset="0"/>
                </a:rPr>
                <a:t>x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1363663" y="4019550"/>
            <a:ext cx="420687" cy="1785938"/>
            <a:chOff x="859" y="2532"/>
            <a:chExt cx="265" cy="1125"/>
          </a:xfrm>
        </p:grpSpPr>
        <p:sp>
          <p:nvSpPr>
            <p:cNvPr id="19476" name="Line 4"/>
            <p:cNvSpPr>
              <a:spLocks noChangeShapeType="1"/>
            </p:cNvSpPr>
            <p:nvPr/>
          </p:nvSpPr>
          <p:spPr bwMode="auto">
            <a:xfrm flipV="1">
              <a:off x="1124" y="2532"/>
              <a:ext cx="0" cy="11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Text Box 7"/>
            <p:cNvSpPr txBox="1">
              <a:spLocks noChangeArrowheads="1"/>
            </p:cNvSpPr>
            <p:nvPr/>
          </p:nvSpPr>
          <p:spPr bwMode="auto">
            <a:xfrm>
              <a:off x="859" y="253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charset="0"/>
                </a:rPr>
                <a:t>y</a:t>
              </a:r>
            </a:p>
          </p:txBody>
        </p:sp>
      </p:grpSp>
      <p:grpSp>
        <p:nvGrpSpPr>
          <p:cNvPr id="10" name="Group 19"/>
          <p:cNvGrpSpPr>
            <a:grpSpLocks/>
          </p:cNvGrpSpPr>
          <p:nvPr/>
        </p:nvGrpSpPr>
        <p:grpSpPr bwMode="auto">
          <a:xfrm>
            <a:off x="1773238" y="4451350"/>
            <a:ext cx="423862" cy="1346200"/>
            <a:chOff x="2485" y="2804"/>
            <a:chExt cx="267" cy="848"/>
          </a:xfrm>
        </p:grpSpPr>
        <p:sp>
          <p:nvSpPr>
            <p:cNvPr id="19474" name="Line 12"/>
            <p:cNvSpPr>
              <a:spLocks noChangeShapeType="1"/>
            </p:cNvSpPr>
            <p:nvPr/>
          </p:nvSpPr>
          <p:spPr bwMode="auto">
            <a:xfrm flipH="1" flipV="1">
              <a:off x="2492" y="2804"/>
              <a:ext cx="0" cy="8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Text Box 13"/>
            <p:cNvSpPr txBox="1">
              <a:spLocks noChangeArrowheads="1"/>
            </p:cNvSpPr>
            <p:nvPr/>
          </p:nvSpPr>
          <p:spPr bwMode="auto">
            <a:xfrm>
              <a:off x="2485" y="3083"/>
              <a:ext cx="2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R</a:t>
              </a:r>
              <a:r>
                <a:rPr lang="en-US" altLang="en-US" sz="2000" baseline="-25000"/>
                <a:t>y</a:t>
              </a:r>
              <a:endParaRPr lang="en-US" altLang="en-US" sz="2000"/>
            </a:p>
          </p:txBody>
        </p:sp>
      </p:grpSp>
      <p:grpSp>
        <p:nvGrpSpPr>
          <p:cNvPr id="13" name="Group 18"/>
          <p:cNvGrpSpPr>
            <a:grpSpLocks/>
          </p:cNvGrpSpPr>
          <p:nvPr/>
        </p:nvGrpSpPr>
        <p:grpSpPr bwMode="auto">
          <a:xfrm>
            <a:off x="1784350" y="5760407"/>
            <a:ext cx="2178050" cy="396875"/>
            <a:chOff x="1124" y="2779"/>
            <a:chExt cx="1372" cy="250"/>
          </a:xfrm>
        </p:grpSpPr>
        <p:sp>
          <p:nvSpPr>
            <p:cNvPr id="19472" name="Text Box 14"/>
            <p:cNvSpPr txBox="1">
              <a:spLocks noChangeArrowheads="1"/>
            </p:cNvSpPr>
            <p:nvPr/>
          </p:nvSpPr>
          <p:spPr bwMode="auto">
            <a:xfrm>
              <a:off x="1645" y="2779"/>
              <a:ext cx="2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dirty="0"/>
                <a:t>R</a:t>
              </a:r>
              <a:r>
                <a:rPr lang="en-US" altLang="en-US" sz="2000" baseline="-25000" dirty="0"/>
                <a:t>x</a:t>
              </a:r>
              <a:endParaRPr lang="en-US" altLang="en-US" sz="2000" dirty="0"/>
            </a:p>
          </p:txBody>
        </p:sp>
        <p:sp>
          <p:nvSpPr>
            <p:cNvPr id="19473" name="Line 15"/>
            <p:cNvSpPr>
              <a:spLocks noChangeShapeType="1"/>
            </p:cNvSpPr>
            <p:nvPr/>
          </p:nvSpPr>
          <p:spPr bwMode="auto">
            <a:xfrm rot="16200000" flipH="1">
              <a:off x="1808" y="2124"/>
              <a:ext cx="4" cy="13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427163" y="5773738"/>
            <a:ext cx="6604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charset="0"/>
              </a:rPr>
              <a:t>(0,0)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47650" y="4710113"/>
            <a:ext cx="1238250" cy="1081087"/>
            <a:chOff x="247650" y="4710113"/>
            <a:chExt cx="1238250" cy="1081087"/>
          </a:xfrm>
        </p:grpSpPr>
        <p:cxnSp>
          <p:nvCxnSpPr>
            <p:cNvPr id="19466" name="Straight Arrow Connector 18"/>
            <p:cNvCxnSpPr>
              <a:cxnSpLocks noChangeShapeType="1"/>
            </p:cNvCxnSpPr>
            <p:nvPr/>
          </p:nvCxnSpPr>
          <p:spPr bwMode="auto">
            <a:xfrm>
              <a:off x="609600" y="5124450"/>
              <a:ext cx="876300" cy="66675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467" name="Text Box 7"/>
            <p:cNvSpPr txBox="1">
              <a:spLocks noChangeArrowheads="1"/>
            </p:cNvSpPr>
            <p:nvPr/>
          </p:nvSpPr>
          <p:spPr bwMode="auto">
            <a:xfrm>
              <a:off x="247650" y="4710113"/>
              <a:ext cx="800100" cy="36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latin typeface="Arial" charset="0"/>
                </a:rPr>
                <a:t>Origin</a:t>
              </a:r>
            </a:p>
          </p:txBody>
        </p:sp>
      </p:grp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2233613" y="5441950"/>
            <a:ext cx="422275" cy="366713"/>
            <a:chOff x="2178" y="3620"/>
            <a:chExt cx="266" cy="231"/>
          </a:xfrm>
        </p:grpSpPr>
        <p:sp>
          <p:nvSpPr>
            <p:cNvPr id="19470" name="Arc 14"/>
            <p:cNvSpPr>
              <a:spLocks/>
            </p:cNvSpPr>
            <p:nvPr/>
          </p:nvSpPr>
          <p:spPr bwMode="auto">
            <a:xfrm>
              <a:off x="2178" y="3643"/>
              <a:ext cx="102" cy="197"/>
            </a:xfrm>
            <a:custGeom>
              <a:avLst/>
              <a:gdLst>
                <a:gd name="T0" fmla="*/ 0 w 21600"/>
                <a:gd name="T1" fmla="*/ 0 h 19964"/>
                <a:gd name="T2" fmla="*/ 0 w 21600"/>
                <a:gd name="T3" fmla="*/ 0 h 19964"/>
                <a:gd name="T4" fmla="*/ 0 w 21600"/>
                <a:gd name="T5" fmla="*/ 0 h 199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9964" fill="none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</a:path>
                <a:path w="21600" h="19964" stroke="0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  <a:lnTo>
                    <a:pt x="0" y="19964"/>
                  </a:lnTo>
                  <a:lnTo>
                    <a:pt x="8245" y="-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Text Box 15"/>
            <p:cNvSpPr txBox="1">
              <a:spLocks noChangeArrowheads="1"/>
            </p:cNvSpPr>
            <p:nvPr/>
          </p:nvSpPr>
          <p:spPr bwMode="auto">
            <a:xfrm>
              <a:off x="2253" y="3620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sym typeface="Symbol" pitchFamily="18" charset="2"/>
                </a:rPr>
                <a:t></a:t>
              </a:r>
            </a:p>
          </p:txBody>
        </p:sp>
      </p:grp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4629150" y="2757488"/>
            <a:ext cx="3716338" cy="2366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ym typeface="MT Symbol" pitchFamily="82" charset="2"/>
              </a:rPr>
              <a:t>Since: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ym typeface="MT Symbol" pitchFamily="82" charset="2"/>
              </a:rPr>
              <a:t>cos </a:t>
            </a:r>
            <a:r>
              <a:rPr lang="en-US" altLang="en-US" sz="2000" dirty="0">
                <a:sym typeface="Symbol" pitchFamily="18" charset="2"/>
              </a:rPr>
              <a:t></a:t>
            </a:r>
            <a:r>
              <a:rPr lang="en-US" altLang="en-US" sz="2000" dirty="0">
                <a:sym typeface="MT Symbol" pitchFamily="82" charset="2"/>
              </a:rPr>
              <a:t> = </a:t>
            </a:r>
            <a:r>
              <a:rPr lang="en-US" altLang="en-US" sz="2000" dirty="0" err="1">
                <a:sym typeface="MT Symbol" pitchFamily="82" charset="2"/>
              </a:rPr>
              <a:t>adj</a:t>
            </a:r>
            <a:r>
              <a:rPr lang="en-US" altLang="en-US" sz="2000" dirty="0">
                <a:sym typeface="MT Symbol" pitchFamily="82" charset="2"/>
              </a:rPr>
              <a:t>/</a:t>
            </a:r>
            <a:r>
              <a:rPr lang="en-US" altLang="en-US" sz="2000" dirty="0" err="1">
                <a:sym typeface="MT Symbol" pitchFamily="82" charset="2"/>
              </a:rPr>
              <a:t>hyp</a:t>
            </a:r>
            <a:r>
              <a:rPr lang="en-US" altLang="en-US" sz="2000" dirty="0">
                <a:sym typeface="MT Symbol" pitchFamily="82" charset="2"/>
              </a:rPr>
              <a:t> = R</a:t>
            </a:r>
            <a:r>
              <a:rPr lang="en-US" altLang="en-US" sz="2000" baseline="-25000" dirty="0">
                <a:sym typeface="MT Symbol" pitchFamily="82" charset="2"/>
              </a:rPr>
              <a:t>x</a:t>
            </a:r>
            <a:r>
              <a:rPr lang="en-US" altLang="en-US" sz="2000" dirty="0">
                <a:sym typeface="MT Symbol" pitchFamily="82" charset="2"/>
              </a:rPr>
              <a:t>/R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ym typeface="MT Symbol" pitchFamily="82" charset="2"/>
              </a:rPr>
              <a:t>sin </a:t>
            </a:r>
            <a:r>
              <a:rPr lang="en-US" altLang="en-US" sz="2000" dirty="0">
                <a:sym typeface="Symbol" pitchFamily="18" charset="2"/>
              </a:rPr>
              <a:t></a:t>
            </a:r>
            <a:r>
              <a:rPr lang="en-US" altLang="en-US" sz="2000" dirty="0">
                <a:sym typeface="MT Symbol" pitchFamily="82" charset="2"/>
              </a:rPr>
              <a:t> = </a:t>
            </a:r>
            <a:r>
              <a:rPr lang="en-US" altLang="en-US" sz="2000" dirty="0" err="1">
                <a:sym typeface="MT Symbol" pitchFamily="82" charset="2"/>
              </a:rPr>
              <a:t>opp</a:t>
            </a:r>
            <a:r>
              <a:rPr lang="en-US" altLang="en-US" sz="2000" dirty="0">
                <a:sym typeface="MT Symbol" pitchFamily="82" charset="2"/>
              </a:rPr>
              <a:t>/</a:t>
            </a:r>
            <a:r>
              <a:rPr lang="en-US" altLang="en-US" sz="2000" dirty="0" err="1">
                <a:sym typeface="MT Symbol" pitchFamily="82" charset="2"/>
              </a:rPr>
              <a:t>hyp</a:t>
            </a:r>
            <a:r>
              <a:rPr lang="en-US" altLang="en-US" sz="2000" dirty="0">
                <a:sym typeface="MT Symbol" pitchFamily="82" charset="2"/>
              </a:rPr>
              <a:t> = R</a:t>
            </a:r>
            <a:r>
              <a:rPr lang="en-US" altLang="en-US" sz="2000" baseline="-25000" dirty="0">
                <a:sym typeface="MT Symbol" pitchFamily="82" charset="2"/>
              </a:rPr>
              <a:t>y</a:t>
            </a:r>
            <a:r>
              <a:rPr lang="en-US" altLang="en-US" sz="2000" dirty="0">
                <a:sym typeface="MT Symbol" pitchFamily="82" charset="2"/>
              </a:rPr>
              <a:t>/R</a:t>
            </a:r>
            <a:endParaRPr lang="en-US" altLang="en-US" sz="18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Then: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R</a:t>
            </a:r>
            <a:r>
              <a:rPr lang="en-US" altLang="en-US" sz="2000" baseline="-25000" dirty="0"/>
              <a:t>x</a:t>
            </a:r>
            <a:r>
              <a:rPr lang="en-US" altLang="en-US" sz="2000" dirty="0"/>
              <a:t> = R cos </a:t>
            </a:r>
            <a:r>
              <a:rPr lang="en-US" altLang="en-US" sz="2000" dirty="0">
                <a:sym typeface="Symbol" pitchFamily="18" charset="2"/>
              </a:rPr>
              <a:t>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ym typeface="MT Symbol" pitchFamily="82" charset="2"/>
              </a:rPr>
              <a:t>R</a:t>
            </a:r>
            <a:r>
              <a:rPr lang="en-US" altLang="en-US" sz="2000" baseline="-25000" dirty="0">
                <a:sym typeface="MT Symbol" pitchFamily="82" charset="2"/>
              </a:rPr>
              <a:t>y</a:t>
            </a:r>
            <a:r>
              <a:rPr lang="en-US" altLang="en-US" sz="2000" dirty="0">
                <a:sym typeface="MT Symbol" pitchFamily="82" charset="2"/>
              </a:rPr>
              <a:t> = R sin </a:t>
            </a:r>
            <a:r>
              <a:rPr lang="en-US" altLang="en-US" sz="2000" dirty="0">
                <a:sym typeface="Symbol" pitchFamily="18" charset="2"/>
              </a:rPr>
              <a:t>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785938" y="4456113"/>
            <a:ext cx="2176462" cy="1335087"/>
            <a:chOff x="1785938" y="4456113"/>
            <a:chExt cx="2176462" cy="1335087"/>
          </a:xfrm>
        </p:grpSpPr>
        <p:sp>
          <p:nvSpPr>
            <p:cNvPr id="16" name="Line 10"/>
            <p:cNvSpPr>
              <a:spLocks noChangeShapeType="1"/>
            </p:cNvSpPr>
            <p:nvPr/>
          </p:nvSpPr>
          <p:spPr bwMode="auto">
            <a:xfrm flipV="1">
              <a:off x="1785938" y="4456113"/>
              <a:ext cx="2176462" cy="1335087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2660650" y="4746783"/>
              <a:ext cx="32543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23646 -2.22222E-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7" grpId="0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7" name="Group 21"/>
          <p:cNvGrpSpPr>
            <a:grpSpLocks/>
          </p:cNvGrpSpPr>
          <p:nvPr/>
        </p:nvGrpSpPr>
        <p:grpSpPr bwMode="auto">
          <a:xfrm>
            <a:off x="544513" y="1555750"/>
            <a:ext cx="8308975" cy="5187950"/>
            <a:chOff x="343" y="966"/>
            <a:chExt cx="5234" cy="3268"/>
          </a:xfrm>
        </p:grpSpPr>
        <p:grpSp>
          <p:nvGrpSpPr>
            <p:cNvPr id="20497" name="Group 20"/>
            <p:cNvGrpSpPr>
              <a:grpSpLocks/>
            </p:cNvGrpSpPr>
            <p:nvPr/>
          </p:nvGrpSpPr>
          <p:grpSpPr bwMode="auto">
            <a:xfrm>
              <a:off x="343" y="966"/>
              <a:ext cx="5234" cy="3268"/>
              <a:chOff x="343" y="966"/>
              <a:chExt cx="5234" cy="3268"/>
            </a:xfrm>
          </p:grpSpPr>
          <p:sp>
            <p:nvSpPr>
              <p:cNvPr id="20499" name="Line 4"/>
              <p:cNvSpPr>
                <a:spLocks noChangeShapeType="1"/>
              </p:cNvSpPr>
              <p:nvPr/>
            </p:nvSpPr>
            <p:spPr bwMode="auto">
              <a:xfrm flipH="1" flipV="1">
                <a:off x="906" y="966"/>
                <a:ext cx="2" cy="302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0" name="Text Box 7"/>
              <p:cNvSpPr txBox="1">
                <a:spLocks noChangeArrowheads="1"/>
              </p:cNvSpPr>
              <p:nvPr/>
            </p:nvSpPr>
            <p:spPr bwMode="auto">
              <a:xfrm>
                <a:off x="608" y="1190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90000"/>
                  <a:buChar char="•"/>
                  <a:defRPr sz="3200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" charset="0"/>
                  </a:rPr>
                  <a:t>y</a:t>
                </a:r>
              </a:p>
            </p:txBody>
          </p:sp>
          <p:grpSp>
            <p:nvGrpSpPr>
              <p:cNvPr id="20501" name="Group 19"/>
              <p:cNvGrpSpPr>
                <a:grpSpLocks/>
              </p:cNvGrpSpPr>
              <p:nvPr/>
            </p:nvGrpSpPr>
            <p:grpSpPr bwMode="auto">
              <a:xfrm>
                <a:off x="920" y="1104"/>
                <a:ext cx="4657" cy="3130"/>
                <a:chOff x="920" y="1104"/>
                <a:chExt cx="4657" cy="3130"/>
              </a:xfrm>
            </p:grpSpPr>
            <p:pic>
              <p:nvPicPr>
                <p:cNvPr id="20503" name="Picture 3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378" b="5426"/>
                <a:stretch>
                  <a:fillRect/>
                </a:stretch>
              </p:blipFill>
              <p:spPr bwMode="auto">
                <a:xfrm>
                  <a:off x="920" y="1104"/>
                  <a:ext cx="3928" cy="28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050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4800" y="3984"/>
                  <a:ext cx="20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90000"/>
                    <a:buChar char="•"/>
                    <a:defRPr sz="3200">
                      <a:solidFill>
                        <a:schemeClr val="tx1"/>
                      </a:solidFill>
                      <a:latin typeface="Tahoma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ahoma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 b="1">
                      <a:latin typeface="Arial" charset="0"/>
                    </a:rPr>
                    <a:t>x</a:t>
                  </a:r>
                </a:p>
              </p:txBody>
            </p:sp>
            <p:sp>
              <p:nvSpPr>
                <p:cNvPr id="20505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119" y="3835"/>
                  <a:ext cx="45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90000"/>
                    <a:buChar char="•"/>
                    <a:defRPr sz="3200">
                      <a:solidFill>
                        <a:schemeClr val="tx1"/>
                      </a:solidFill>
                      <a:latin typeface="Tahoma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ahoma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 b="1"/>
                    <a:t>East</a:t>
                  </a:r>
                </a:p>
              </p:txBody>
            </p:sp>
          </p:grpSp>
          <p:sp>
            <p:nvSpPr>
              <p:cNvPr id="20502" name="Text Box 18"/>
              <p:cNvSpPr txBox="1">
                <a:spLocks noChangeArrowheads="1"/>
              </p:cNvSpPr>
              <p:nvPr/>
            </p:nvSpPr>
            <p:spPr bwMode="auto">
              <a:xfrm>
                <a:off x="343" y="969"/>
                <a:ext cx="57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90000"/>
                  <a:buChar char="•"/>
                  <a:defRPr sz="3200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/>
                  <a:t>North</a:t>
                </a:r>
              </a:p>
            </p:txBody>
          </p:sp>
        </p:grpSp>
        <p:sp>
          <p:nvSpPr>
            <p:cNvPr id="20498" name="Line 5"/>
            <p:cNvSpPr>
              <a:spLocks noChangeShapeType="1"/>
            </p:cNvSpPr>
            <p:nvPr/>
          </p:nvSpPr>
          <p:spPr bwMode="auto">
            <a:xfrm rot="-5400000">
              <a:off x="3018" y="1874"/>
              <a:ext cx="0" cy="42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Determining the x and y Component Vectors.</a:t>
            </a:r>
          </a:p>
        </p:txBody>
      </p:sp>
      <p:sp>
        <p:nvSpPr>
          <p:cNvPr id="20484" name="Text Box 8"/>
          <p:cNvSpPr txBox="1">
            <a:spLocks noChangeArrowheads="1"/>
          </p:cNvSpPr>
          <p:nvPr/>
        </p:nvSpPr>
        <p:spPr bwMode="auto">
          <a:xfrm>
            <a:off x="1143000" y="6110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charset="0"/>
              </a:rPr>
              <a:t>0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354513" y="3316288"/>
            <a:ext cx="0" cy="30114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rot="5400000">
            <a:off x="2901156" y="4864894"/>
            <a:ext cx="9525" cy="29162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1447800" y="3324225"/>
            <a:ext cx="2922588" cy="3011488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49" name="Picture 13" descr="bl01063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75" y="2216150"/>
            <a:ext cx="10477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2127250" y="6365875"/>
            <a:ext cx="1693863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R</a:t>
            </a:r>
            <a:r>
              <a:rPr lang="en-US" altLang="en-US" sz="2000" baseline="-25000"/>
              <a:t>x</a:t>
            </a:r>
            <a:r>
              <a:rPr lang="en-US" altLang="en-US" sz="2000"/>
              <a:t> = 8.53 km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695701" y="5197475"/>
            <a:ext cx="1765300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R</a:t>
            </a:r>
            <a:r>
              <a:rPr lang="en-US" altLang="en-US" sz="2000" baseline="-25000" dirty="0"/>
              <a:t>y</a:t>
            </a:r>
            <a:r>
              <a:rPr lang="en-US" altLang="en-US" sz="2000" dirty="0"/>
              <a:t> = 9.27 km 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155825" y="4587875"/>
            <a:ext cx="1603375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R = 12.6 km</a:t>
            </a:r>
          </a:p>
        </p:txBody>
      </p: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1733550" y="5919788"/>
            <a:ext cx="303213" cy="369887"/>
            <a:chOff x="2178" y="3620"/>
            <a:chExt cx="191" cy="233"/>
          </a:xfrm>
        </p:grpSpPr>
        <p:sp>
          <p:nvSpPr>
            <p:cNvPr id="20495" name="Arc 14"/>
            <p:cNvSpPr>
              <a:spLocks/>
            </p:cNvSpPr>
            <p:nvPr/>
          </p:nvSpPr>
          <p:spPr bwMode="auto">
            <a:xfrm>
              <a:off x="2178" y="3643"/>
              <a:ext cx="102" cy="197"/>
            </a:xfrm>
            <a:custGeom>
              <a:avLst/>
              <a:gdLst>
                <a:gd name="T0" fmla="*/ 0 w 21600"/>
                <a:gd name="T1" fmla="*/ 0 h 19964"/>
                <a:gd name="T2" fmla="*/ 0 w 21600"/>
                <a:gd name="T3" fmla="*/ 0 h 19964"/>
                <a:gd name="T4" fmla="*/ 0 w 21600"/>
                <a:gd name="T5" fmla="*/ 0 h 199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9964" fill="none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</a:path>
                <a:path w="21600" h="19964" stroke="0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  <a:lnTo>
                    <a:pt x="0" y="19964"/>
                  </a:lnTo>
                  <a:lnTo>
                    <a:pt x="8245" y="-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6" name="Text Box 15"/>
            <p:cNvSpPr txBox="1">
              <a:spLocks noChangeArrowheads="1"/>
            </p:cNvSpPr>
            <p:nvPr/>
          </p:nvSpPr>
          <p:spPr bwMode="auto">
            <a:xfrm>
              <a:off x="2253" y="3620"/>
              <a:ext cx="11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ym typeface="Symbol" pitchFamily="18" charset="2"/>
              </a:endParaRPr>
            </a:p>
          </p:txBody>
        </p:sp>
      </p:grp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5137150" y="1526949"/>
            <a:ext cx="3716338" cy="320743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If you know the resultant vector and the direction, then you can find the x and y components as follows: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R</a:t>
            </a:r>
            <a:r>
              <a:rPr lang="en-US" altLang="en-US" sz="2000" baseline="-25000" dirty="0"/>
              <a:t>x</a:t>
            </a:r>
            <a:r>
              <a:rPr lang="en-US" altLang="en-US" sz="2000" dirty="0"/>
              <a:t> = R cos </a:t>
            </a:r>
            <a:r>
              <a:rPr lang="en-US" altLang="en-US" sz="2000" dirty="0">
                <a:sym typeface="Symbol" pitchFamily="18" charset="2"/>
              </a:rPr>
              <a:t>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R</a:t>
            </a:r>
            <a:r>
              <a:rPr lang="en-US" altLang="en-US" sz="2000" baseline="-25000" dirty="0"/>
              <a:t>x</a:t>
            </a:r>
            <a:r>
              <a:rPr lang="en-US" altLang="en-US" sz="2000" dirty="0"/>
              <a:t> = (12.6km)(cos 47.4</a:t>
            </a:r>
            <a:r>
              <a:rPr lang="en-US" altLang="en-US" sz="2000" dirty="0">
                <a:sym typeface="Symbol" pitchFamily="18" charset="2"/>
              </a:rPr>
              <a:t>)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altLang="en-US" sz="2000" dirty="0">
              <a:sym typeface="Symbol" pitchFamily="18" charset="2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>
                <a:sym typeface="MT Symbol" pitchFamily="82" charset="2"/>
              </a:rPr>
              <a:t>R</a:t>
            </a:r>
            <a:r>
              <a:rPr lang="en-US" altLang="en-US" sz="2000" baseline="-25000" dirty="0">
                <a:sym typeface="MT Symbol" pitchFamily="82" charset="2"/>
              </a:rPr>
              <a:t>y</a:t>
            </a:r>
            <a:r>
              <a:rPr lang="en-US" altLang="en-US" sz="2000" dirty="0">
                <a:sym typeface="MT Symbol" pitchFamily="82" charset="2"/>
              </a:rPr>
              <a:t> = R sin </a:t>
            </a:r>
            <a:r>
              <a:rPr lang="en-US" altLang="en-US" sz="2000" dirty="0">
                <a:sym typeface="Symbol" pitchFamily="18" charset="2"/>
              </a:rPr>
              <a:t>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R</a:t>
            </a:r>
            <a:r>
              <a:rPr lang="en-US" altLang="en-US" sz="2000" baseline="-25000" dirty="0"/>
              <a:t>y</a:t>
            </a:r>
            <a:r>
              <a:rPr lang="en-US" altLang="en-US" sz="2000" dirty="0"/>
              <a:t> = (12.6km)(sin 47.4</a:t>
            </a:r>
            <a:r>
              <a:rPr lang="en-US" altLang="en-US" sz="2000" dirty="0">
                <a:sym typeface="Symbol" pitchFamily="18" charset="2"/>
              </a:rPr>
              <a:t>)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2036763" y="5834063"/>
            <a:ext cx="1243012" cy="401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ym typeface="Symbol" pitchFamily="18" charset="2"/>
              </a:rPr>
              <a:t> = </a:t>
            </a:r>
            <a:r>
              <a:rPr lang="en-US" altLang="en-US" sz="2000" dirty="0"/>
              <a:t>47.4</a:t>
            </a:r>
            <a:r>
              <a:rPr lang="en-US" altLang="en-US" sz="2000" dirty="0">
                <a:sym typeface="Symbol" pitchFamily="18" charset="2"/>
              </a:rPr>
              <a:t></a:t>
            </a:r>
            <a:endParaRPr lang="en-US" alt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  <p:bldP spid="14348" grpId="0" animBg="1"/>
      <p:bldP spid="14345" grpId="0" animBg="1"/>
      <p:bldP spid="14350" grpId="0" animBg="1"/>
      <p:bldP spid="14351" grpId="0" animBg="1"/>
      <p:bldP spid="14352" grpId="0" animBg="1"/>
      <p:bldP spid="24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7" name="Group 21"/>
          <p:cNvGrpSpPr>
            <a:grpSpLocks/>
          </p:cNvGrpSpPr>
          <p:nvPr/>
        </p:nvGrpSpPr>
        <p:grpSpPr bwMode="auto">
          <a:xfrm>
            <a:off x="544513" y="1533525"/>
            <a:ext cx="8308975" cy="5187950"/>
            <a:chOff x="343" y="966"/>
            <a:chExt cx="5234" cy="3268"/>
          </a:xfrm>
        </p:grpSpPr>
        <p:grpSp>
          <p:nvGrpSpPr>
            <p:cNvPr id="21520" name="Group 20"/>
            <p:cNvGrpSpPr>
              <a:grpSpLocks/>
            </p:cNvGrpSpPr>
            <p:nvPr/>
          </p:nvGrpSpPr>
          <p:grpSpPr bwMode="auto">
            <a:xfrm>
              <a:off x="343" y="966"/>
              <a:ext cx="5234" cy="3268"/>
              <a:chOff x="343" y="966"/>
              <a:chExt cx="5234" cy="3268"/>
            </a:xfrm>
          </p:grpSpPr>
          <p:sp>
            <p:nvSpPr>
              <p:cNvPr id="21522" name="Line 4"/>
              <p:cNvSpPr>
                <a:spLocks noChangeShapeType="1"/>
              </p:cNvSpPr>
              <p:nvPr/>
            </p:nvSpPr>
            <p:spPr bwMode="auto">
              <a:xfrm flipH="1" flipV="1">
                <a:off x="906" y="966"/>
                <a:ext cx="2" cy="302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3" name="Text Box 7"/>
              <p:cNvSpPr txBox="1">
                <a:spLocks noChangeArrowheads="1"/>
              </p:cNvSpPr>
              <p:nvPr/>
            </p:nvSpPr>
            <p:spPr bwMode="auto">
              <a:xfrm>
                <a:off x="608" y="1190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90000"/>
                  <a:buChar char="•"/>
                  <a:defRPr sz="3200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" charset="0"/>
                  </a:rPr>
                  <a:t>y</a:t>
                </a:r>
              </a:p>
            </p:txBody>
          </p:sp>
          <p:grpSp>
            <p:nvGrpSpPr>
              <p:cNvPr id="21524" name="Group 19"/>
              <p:cNvGrpSpPr>
                <a:grpSpLocks/>
              </p:cNvGrpSpPr>
              <p:nvPr/>
            </p:nvGrpSpPr>
            <p:grpSpPr bwMode="auto">
              <a:xfrm>
                <a:off x="920" y="1113"/>
                <a:ext cx="4657" cy="3121"/>
                <a:chOff x="920" y="1113"/>
                <a:chExt cx="4657" cy="3121"/>
              </a:xfrm>
            </p:grpSpPr>
            <p:pic>
              <p:nvPicPr>
                <p:cNvPr id="21526" name="Picture 3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378" b="5426"/>
                <a:stretch>
                  <a:fillRect/>
                </a:stretch>
              </p:blipFill>
              <p:spPr bwMode="auto">
                <a:xfrm>
                  <a:off x="920" y="1113"/>
                  <a:ext cx="3928" cy="28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1527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4800" y="3984"/>
                  <a:ext cx="20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90000"/>
                    <a:buChar char="•"/>
                    <a:defRPr sz="3200">
                      <a:solidFill>
                        <a:schemeClr val="tx1"/>
                      </a:solidFill>
                      <a:latin typeface="Tahoma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ahoma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 b="1">
                      <a:latin typeface="Arial" charset="0"/>
                    </a:rPr>
                    <a:t>x</a:t>
                  </a:r>
                </a:p>
              </p:txBody>
            </p:sp>
            <p:sp>
              <p:nvSpPr>
                <p:cNvPr id="21528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119" y="3835"/>
                  <a:ext cx="45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90000"/>
                    <a:buChar char="•"/>
                    <a:defRPr sz="3200">
                      <a:solidFill>
                        <a:schemeClr val="tx1"/>
                      </a:solidFill>
                      <a:latin typeface="Tahoma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ahoma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 b="1"/>
                    <a:t>East</a:t>
                  </a:r>
                </a:p>
              </p:txBody>
            </p:sp>
          </p:grpSp>
          <p:sp>
            <p:nvSpPr>
              <p:cNvPr id="21525" name="Text Box 18"/>
              <p:cNvSpPr txBox="1">
                <a:spLocks noChangeArrowheads="1"/>
              </p:cNvSpPr>
              <p:nvPr/>
            </p:nvSpPr>
            <p:spPr bwMode="auto">
              <a:xfrm>
                <a:off x="343" y="969"/>
                <a:ext cx="57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90000"/>
                  <a:buChar char="•"/>
                  <a:defRPr sz="3200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/>
                  <a:t>North</a:t>
                </a:r>
              </a:p>
            </p:txBody>
          </p:sp>
        </p:grpSp>
        <p:sp>
          <p:nvSpPr>
            <p:cNvPr id="21521" name="Line 5"/>
            <p:cNvSpPr>
              <a:spLocks noChangeShapeType="1"/>
            </p:cNvSpPr>
            <p:nvPr/>
          </p:nvSpPr>
          <p:spPr bwMode="auto">
            <a:xfrm rot="-5400000">
              <a:off x="3018" y="1883"/>
              <a:ext cx="0" cy="42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Determining the Resultant using the Component Vectors</a:t>
            </a:r>
          </a:p>
        </p:txBody>
      </p:sp>
      <p:sp>
        <p:nvSpPr>
          <p:cNvPr id="21508" name="Text Box 8"/>
          <p:cNvSpPr txBox="1">
            <a:spLocks noChangeArrowheads="1"/>
          </p:cNvSpPr>
          <p:nvPr/>
        </p:nvSpPr>
        <p:spPr bwMode="auto">
          <a:xfrm>
            <a:off x="1143000" y="6110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charset="0"/>
              </a:rPr>
              <a:t>0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354513" y="3316288"/>
            <a:ext cx="0" cy="30114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rot="5400000">
            <a:off x="2901156" y="4864894"/>
            <a:ext cx="9525" cy="29162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1447800" y="3324225"/>
            <a:ext cx="2922588" cy="3011488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49" name="Picture 13" descr="bl01063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75" y="2216150"/>
            <a:ext cx="10477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2127250" y="6365875"/>
            <a:ext cx="1693863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R</a:t>
            </a:r>
            <a:r>
              <a:rPr lang="en-US" altLang="en-US" sz="2000" baseline="-25000"/>
              <a:t>x</a:t>
            </a:r>
            <a:r>
              <a:rPr lang="en-US" altLang="en-US" sz="2000"/>
              <a:t> = 8.53 km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487738" y="5314950"/>
            <a:ext cx="1765300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R</a:t>
            </a:r>
            <a:r>
              <a:rPr lang="en-US" altLang="en-US" sz="2000" baseline="-25000" dirty="0"/>
              <a:t>y</a:t>
            </a:r>
            <a:r>
              <a:rPr lang="en-US" altLang="en-US" sz="2000" dirty="0"/>
              <a:t> = 9.27 km 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155825" y="4587875"/>
            <a:ext cx="1603375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R = 12.6 km</a:t>
            </a:r>
          </a:p>
        </p:txBody>
      </p: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1733550" y="5919788"/>
            <a:ext cx="422275" cy="366712"/>
            <a:chOff x="2178" y="3620"/>
            <a:chExt cx="266" cy="231"/>
          </a:xfrm>
        </p:grpSpPr>
        <p:sp>
          <p:nvSpPr>
            <p:cNvPr id="21518" name="Arc 14"/>
            <p:cNvSpPr>
              <a:spLocks/>
            </p:cNvSpPr>
            <p:nvPr/>
          </p:nvSpPr>
          <p:spPr bwMode="auto">
            <a:xfrm>
              <a:off x="2178" y="3643"/>
              <a:ext cx="102" cy="197"/>
            </a:xfrm>
            <a:custGeom>
              <a:avLst/>
              <a:gdLst>
                <a:gd name="T0" fmla="*/ 0 w 21600"/>
                <a:gd name="T1" fmla="*/ 0 h 19964"/>
                <a:gd name="T2" fmla="*/ 0 w 21600"/>
                <a:gd name="T3" fmla="*/ 0 h 19964"/>
                <a:gd name="T4" fmla="*/ 0 w 21600"/>
                <a:gd name="T5" fmla="*/ 0 h 199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9964" fill="none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</a:path>
                <a:path w="21600" h="19964" stroke="0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  <a:lnTo>
                    <a:pt x="0" y="19964"/>
                  </a:lnTo>
                  <a:lnTo>
                    <a:pt x="8245" y="-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9" name="Text Box 15"/>
            <p:cNvSpPr txBox="1">
              <a:spLocks noChangeArrowheads="1"/>
            </p:cNvSpPr>
            <p:nvPr/>
          </p:nvSpPr>
          <p:spPr bwMode="auto">
            <a:xfrm>
              <a:off x="2253" y="3620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ym typeface="Symbol" pitchFamily="18" charset="2"/>
                </a:rPr>
                <a:t>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19"/>
              <p:cNvSpPr>
                <a:spLocks noChangeArrowheads="1"/>
              </p:cNvSpPr>
              <p:nvPr/>
            </p:nvSpPr>
            <p:spPr bwMode="auto">
              <a:xfrm>
                <a:off x="4791076" y="1451649"/>
                <a:ext cx="4062412" cy="3686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rIns="0" anchor="ctr"/>
              <a:lstStyle>
                <a:lvl1pPr marL="342900" indent="-342900">
                  <a:spcBef>
                    <a:spcPct val="20000"/>
                  </a:spcBef>
                  <a:buClr>
                    <a:schemeClr val="hlink"/>
                  </a:buClr>
                  <a:buSzPct val="90000"/>
                  <a:buChar char="•"/>
                  <a:defRPr sz="3200">
                    <a:solidFill>
                      <a:schemeClr val="tx1"/>
                    </a:solidFill>
                    <a:latin typeface="Tahoma" charset="0"/>
                  </a:defRPr>
                </a:lvl1pPr>
                <a:lvl2pPr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lvl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dirty="0"/>
                  <a:t>If you know the x and y components, then you can find the resultant using the Pythagorean Theorem as follows:</a:t>
                </a:r>
              </a:p>
              <a:p>
                <a:pPr lvl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200" dirty="0"/>
              </a:p>
              <a:p>
                <a:pPr lvl="1"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en-US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1800" b="0" i="1" smtClean="0"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altLang="en-US" sz="180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altLang="en-US" sz="18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en-US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en-US" alt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en-US" sz="1800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  <m:sup/>
                          </m:sSubSup>
                        </m:e>
                        <m:sup>
                          <m:r>
                            <a:rPr lang="en-US" altLang="en-US" sz="180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altLang="en-US" sz="18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altLang="en-US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Sup>
                            <m:sSubSupPr>
                              <m:ctrlPr>
                                <a:rPr lang="en-US" alt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en-US" sz="1800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𝑦</m:t>
                              </m:r>
                            </m:sub>
                            <m:sup/>
                          </m:sSubSup>
                        </m:e>
                        <m:sup>
                          <m:r>
                            <a:rPr lang="en-US" altLang="en-US" sz="180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en-US" sz="1800" dirty="0"/>
              </a:p>
              <a:p>
                <a:pPr lvl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200" dirty="0"/>
              </a:p>
              <a:p>
                <a:pPr lvl="1"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altLang="en-US" sz="18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18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Sup>
                                <m:sSubSupPr>
                                  <m:ctrlPr>
                                    <a:rPr lang="en-US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en-US" sz="1800" i="1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  <m:sup/>
                              </m:sSubSup>
                            </m:e>
                            <m:sup>
                              <m:r>
                                <a:rPr lang="en-US" altLang="en-US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en-US" sz="18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Sup>
                                <m:sSubSupPr>
                                  <m:ctrlPr>
                                    <a:rPr lang="en-US" alt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en-US" sz="1800" i="1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  <m:sup/>
                              </m:sSubSup>
                            </m:e>
                            <m:sup>
                              <m:r>
                                <a:rPr lang="en-US" altLang="en-US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altLang="en-US" sz="1800" dirty="0"/>
              </a:p>
              <a:p>
                <a:pPr lvl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200" dirty="0"/>
              </a:p>
              <a:p>
                <a:pPr lvl="1"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800" i="1">
                          <a:latin typeface="Cambria Math"/>
                        </a:rPr>
                        <m:t>𝑅</m:t>
                      </m:r>
                      <m:r>
                        <a:rPr lang="en-US" altLang="en-US" sz="18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18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1800" b="0" i="1" smtClean="0">
                                  <a:latin typeface="Cambria Math"/>
                                </a:rPr>
                                <m:t>(8.53</m:t>
                              </m:r>
                              <m:r>
                                <a:rPr lang="en-US" altLang="en-US" sz="1800" b="0" i="1" smtClean="0">
                                  <a:latin typeface="Cambria Math"/>
                                </a:rPr>
                                <m:t>𝑘𝑚</m:t>
                              </m:r>
                              <m:r>
                                <a:rPr lang="en-US" altLang="en-US" sz="18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en-US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en-US" sz="18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1800" b="0" i="1" smtClean="0">
                                  <a:latin typeface="Cambria Math"/>
                                </a:rPr>
                                <m:t>(9.27</m:t>
                              </m:r>
                              <m:r>
                                <a:rPr lang="en-US" altLang="en-US" sz="1800" b="0" i="1" smtClean="0">
                                  <a:latin typeface="Cambria Math"/>
                                </a:rPr>
                                <m:t>𝑘𝑚</m:t>
                              </m:r>
                              <m:r>
                                <a:rPr lang="en-US" altLang="en-US" sz="18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en-US" sz="1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altLang="en-US" sz="1800" dirty="0"/>
              </a:p>
              <a:p>
                <a:pPr lvl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200" dirty="0"/>
              </a:p>
              <a:p>
                <a:pPr lvl="1"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800" i="1">
                          <a:latin typeface="Cambria Math"/>
                        </a:rPr>
                        <m:t>𝑅</m:t>
                      </m:r>
                      <m:r>
                        <a:rPr lang="en-US" altLang="en-US" sz="1800" b="0" i="1" smtClean="0">
                          <a:latin typeface="Cambria Math"/>
                        </a:rPr>
                        <m:t>=12.6 </m:t>
                      </m:r>
                      <m:r>
                        <a:rPr lang="en-US" altLang="en-US" sz="1800" b="0" i="1" smtClean="0">
                          <a:latin typeface="Cambria Math"/>
                        </a:rPr>
                        <m:t>𝑘𝑚</m:t>
                      </m:r>
                    </m:oMath>
                  </m:oMathPara>
                </a14:m>
                <a:endParaRPr lang="en-US" altLang="en-US" sz="1800" dirty="0"/>
              </a:p>
            </p:txBody>
          </p:sp>
        </mc:Choice>
        <mc:Fallback xmlns="">
          <p:sp>
            <p:nvSpPr>
              <p:cNvPr id="25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1076" y="1451649"/>
                <a:ext cx="4062412" cy="3686408"/>
              </a:xfrm>
              <a:prstGeom prst="rect">
                <a:avLst/>
              </a:prstGeom>
              <a:blipFill rotWithShape="1">
                <a:blip r:embed="rId4"/>
                <a:stretch>
                  <a:fillRect r="-2994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  <p:bldP spid="14348" grpId="0" animBg="1"/>
      <p:bldP spid="14345" grpId="0" animBg="1"/>
      <p:bldP spid="14350" grpId="0" animBg="1"/>
      <p:bldP spid="14351" grpId="0" animBg="1"/>
      <p:bldP spid="14352" grpId="0" animBg="1"/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7" name="Group 21"/>
          <p:cNvGrpSpPr>
            <a:grpSpLocks/>
          </p:cNvGrpSpPr>
          <p:nvPr/>
        </p:nvGrpSpPr>
        <p:grpSpPr bwMode="auto">
          <a:xfrm>
            <a:off x="544513" y="1533525"/>
            <a:ext cx="8308975" cy="5187950"/>
            <a:chOff x="343" y="966"/>
            <a:chExt cx="5234" cy="3268"/>
          </a:xfrm>
        </p:grpSpPr>
        <p:grpSp>
          <p:nvGrpSpPr>
            <p:cNvPr id="21520" name="Group 20"/>
            <p:cNvGrpSpPr>
              <a:grpSpLocks/>
            </p:cNvGrpSpPr>
            <p:nvPr/>
          </p:nvGrpSpPr>
          <p:grpSpPr bwMode="auto">
            <a:xfrm>
              <a:off x="343" y="966"/>
              <a:ext cx="5234" cy="3268"/>
              <a:chOff x="343" y="966"/>
              <a:chExt cx="5234" cy="3268"/>
            </a:xfrm>
          </p:grpSpPr>
          <p:sp>
            <p:nvSpPr>
              <p:cNvPr id="21522" name="Line 4"/>
              <p:cNvSpPr>
                <a:spLocks noChangeShapeType="1"/>
              </p:cNvSpPr>
              <p:nvPr/>
            </p:nvSpPr>
            <p:spPr bwMode="auto">
              <a:xfrm flipH="1" flipV="1">
                <a:off x="906" y="966"/>
                <a:ext cx="2" cy="3024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3" name="Text Box 7"/>
              <p:cNvSpPr txBox="1">
                <a:spLocks noChangeArrowheads="1"/>
              </p:cNvSpPr>
              <p:nvPr/>
            </p:nvSpPr>
            <p:spPr bwMode="auto">
              <a:xfrm>
                <a:off x="608" y="1190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90000"/>
                  <a:buChar char="•"/>
                  <a:defRPr sz="3200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>
                    <a:latin typeface="Arial" charset="0"/>
                  </a:rPr>
                  <a:t>y</a:t>
                </a:r>
              </a:p>
            </p:txBody>
          </p:sp>
          <p:grpSp>
            <p:nvGrpSpPr>
              <p:cNvPr id="21524" name="Group 19"/>
              <p:cNvGrpSpPr>
                <a:grpSpLocks/>
              </p:cNvGrpSpPr>
              <p:nvPr/>
            </p:nvGrpSpPr>
            <p:grpSpPr bwMode="auto">
              <a:xfrm>
                <a:off x="920" y="1113"/>
                <a:ext cx="4657" cy="3121"/>
                <a:chOff x="920" y="1113"/>
                <a:chExt cx="4657" cy="3121"/>
              </a:xfrm>
            </p:grpSpPr>
            <p:pic>
              <p:nvPicPr>
                <p:cNvPr id="21526" name="Picture 3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378" b="5426"/>
                <a:stretch>
                  <a:fillRect/>
                </a:stretch>
              </p:blipFill>
              <p:spPr bwMode="auto">
                <a:xfrm>
                  <a:off x="920" y="1113"/>
                  <a:ext cx="3928" cy="28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1527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4800" y="3984"/>
                  <a:ext cx="20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90000"/>
                    <a:buChar char="•"/>
                    <a:defRPr sz="3200">
                      <a:solidFill>
                        <a:schemeClr val="tx1"/>
                      </a:solidFill>
                      <a:latin typeface="Tahoma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ahoma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 b="1">
                      <a:latin typeface="Arial" charset="0"/>
                    </a:rPr>
                    <a:t>x</a:t>
                  </a:r>
                </a:p>
              </p:txBody>
            </p:sp>
            <p:sp>
              <p:nvSpPr>
                <p:cNvPr id="21528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119" y="3835"/>
                  <a:ext cx="45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90000"/>
                    <a:buChar char="•"/>
                    <a:defRPr sz="3200">
                      <a:solidFill>
                        <a:schemeClr val="tx1"/>
                      </a:solidFill>
                      <a:latin typeface="Tahoma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ahoma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Tahoma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Tahoma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2000" b="1"/>
                    <a:t>East</a:t>
                  </a:r>
                </a:p>
              </p:txBody>
            </p:sp>
          </p:grpSp>
          <p:sp>
            <p:nvSpPr>
              <p:cNvPr id="21525" name="Text Box 18"/>
              <p:cNvSpPr txBox="1">
                <a:spLocks noChangeArrowheads="1"/>
              </p:cNvSpPr>
              <p:nvPr/>
            </p:nvSpPr>
            <p:spPr bwMode="auto">
              <a:xfrm>
                <a:off x="343" y="969"/>
                <a:ext cx="57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90000"/>
                  <a:buChar char="•"/>
                  <a:defRPr sz="3200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/>
                  <a:t>North</a:t>
                </a:r>
              </a:p>
            </p:txBody>
          </p:sp>
        </p:grpSp>
        <p:sp>
          <p:nvSpPr>
            <p:cNvPr id="21521" name="Line 5"/>
            <p:cNvSpPr>
              <a:spLocks noChangeShapeType="1"/>
            </p:cNvSpPr>
            <p:nvPr/>
          </p:nvSpPr>
          <p:spPr bwMode="auto">
            <a:xfrm rot="-5400000">
              <a:off x="3018" y="1883"/>
              <a:ext cx="0" cy="421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Determining the Direction using the Component Vectors</a:t>
            </a:r>
          </a:p>
        </p:txBody>
      </p:sp>
      <p:sp>
        <p:nvSpPr>
          <p:cNvPr id="21508" name="Text Box 8"/>
          <p:cNvSpPr txBox="1">
            <a:spLocks noChangeArrowheads="1"/>
          </p:cNvSpPr>
          <p:nvPr/>
        </p:nvSpPr>
        <p:spPr bwMode="auto">
          <a:xfrm>
            <a:off x="1143000" y="6110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charset="0"/>
              </a:rPr>
              <a:t>0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354513" y="3316288"/>
            <a:ext cx="0" cy="30114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rot="5400000">
            <a:off x="2901156" y="4864894"/>
            <a:ext cx="9525" cy="29162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1447800" y="3324225"/>
            <a:ext cx="2922588" cy="3011488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49" name="Picture 13" descr="bl01063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75" y="2216150"/>
            <a:ext cx="10477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2127250" y="6365875"/>
            <a:ext cx="1693863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R</a:t>
            </a:r>
            <a:r>
              <a:rPr lang="en-US" altLang="en-US" sz="2000" baseline="-25000" dirty="0"/>
              <a:t>x</a:t>
            </a:r>
            <a:r>
              <a:rPr lang="en-US" altLang="en-US" sz="2000" dirty="0"/>
              <a:t> = 8.53 km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487738" y="5314950"/>
            <a:ext cx="1765300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R</a:t>
            </a:r>
            <a:r>
              <a:rPr lang="en-US" altLang="en-US" sz="2000" baseline="-25000" dirty="0"/>
              <a:t>y</a:t>
            </a:r>
            <a:r>
              <a:rPr lang="en-US" altLang="en-US" sz="2000" dirty="0"/>
              <a:t> = 9.27 km 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155825" y="4587875"/>
            <a:ext cx="1603375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R = 12.6 km</a:t>
            </a:r>
          </a:p>
        </p:txBody>
      </p: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1733556" y="5919788"/>
            <a:ext cx="303213" cy="369887"/>
            <a:chOff x="2178" y="3620"/>
            <a:chExt cx="191" cy="233"/>
          </a:xfrm>
        </p:grpSpPr>
        <p:sp>
          <p:nvSpPr>
            <p:cNvPr id="21518" name="Arc 14"/>
            <p:cNvSpPr>
              <a:spLocks/>
            </p:cNvSpPr>
            <p:nvPr/>
          </p:nvSpPr>
          <p:spPr bwMode="auto">
            <a:xfrm>
              <a:off x="2178" y="3643"/>
              <a:ext cx="102" cy="197"/>
            </a:xfrm>
            <a:custGeom>
              <a:avLst/>
              <a:gdLst>
                <a:gd name="T0" fmla="*/ 0 w 21600"/>
                <a:gd name="T1" fmla="*/ 0 h 19964"/>
                <a:gd name="T2" fmla="*/ 0 w 21600"/>
                <a:gd name="T3" fmla="*/ 0 h 19964"/>
                <a:gd name="T4" fmla="*/ 0 w 21600"/>
                <a:gd name="T5" fmla="*/ 0 h 199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9964" fill="none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</a:path>
                <a:path w="21600" h="19964" stroke="0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  <a:lnTo>
                    <a:pt x="0" y="19964"/>
                  </a:lnTo>
                  <a:lnTo>
                    <a:pt x="8245" y="-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9" name="Text Box 15"/>
            <p:cNvSpPr txBox="1">
              <a:spLocks noChangeArrowheads="1"/>
            </p:cNvSpPr>
            <p:nvPr/>
          </p:nvSpPr>
          <p:spPr bwMode="auto">
            <a:xfrm>
              <a:off x="2253" y="3620"/>
              <a:ext cx="11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 dirty="0">
                <a:sym typeface="Symbol" pitchFamily="18" charset="2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19"/>
              <p:cNvSpPr>
                <a:spLocks noChangeArrowheads="1"/>
              </p:cNvSpPr>
              <p:nvPr/>
            </p:nvSpPr>
            <p:spPr bwMode="auto">
              <a:xfrm>
                <a:off x="4791076" y="1451649"/>
                <a:ext cx="4062412" cy="368640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rIns="0" anchor="ctr"/>
              <a:lstStyle>
                <a:lvl1pPr marL="342900" indent="-342900">
                  <a:spcBef>
                    <a:spcPct val="20000"/>
                  </a:spcBef>
                  <a:buClr>
                    <a:schemeClr val="hlink"/>
                  </a:buClr>
                  <a:buSzPct val="90000"/>
                  <a:buChar char="•"/>
                  <a:defRPr sz="3200">
                    <a:solidFill>
                      <a:schemeClr val="tx1"/>
                    </a:solidFill>
                    <a:latin typeface="Tahoma" charset="0"/>
                  </a:defRPr>
                </a:lvl1pPr>
                <a:lvl2pPr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lvl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dirty="0"/>
                  <a:t>To find the direction use basic trig as follows:</a:t>
                </a:r>
              </a:p>
              <a:p>
                <a:pPr lvl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200" dirty="0"/>
              </a:p>
              <a:p>
                <a:pPr lvl="1" algn="ctr">
                  <a:spcBef>
                    <a:spcPct val="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altLang="en-US" sz="18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en-US" sz="1800" b="0" i="0" dirty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altLang="en-US" sz="1800" b="0" i="1" dirty="0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func>
                    <m:r>
                      <a:rPr lang="en-US" altLang="en-US" sz="18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1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800" b="0" i="1" dirty="0" smtClean="0">
                            <a:latin typeface="Cambria Math"/>
                          </a:rPr>
                          <m:t>𝑜𝑝𝑝</m:t>
                        </m:r>
                      </m:num>
                      <m:den>
                        <m:r>
                          <a:rPr lang="en-US" altLang="en-US" sz="1800" b="0" i="1" dirty="0" smtClean="0">
                            <a:latin typeface="Cambria Math"/>
                          </a:rPr>
                          <m:t>h𝑦𝑝</m:t>
                        </m:r>
                      </m:den>
                    </m:f>
                    <m:r>
                      <a:rPr lang="en-US" altLang="en-US" sz="18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1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alt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en-US" sz="1800" i="1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𝑦</m:t>
                            </m:r>
                          </m:sub>
                          <m:sup/>
                        </m:sSubSup>
                      </m:num>
                      <m:den>
                        <m:r>
                          <a:rPr lang="en-US" altLang="en-US" sz="1800" b="0" i="1" smtClean="0">
                            <a:latin typeface="Cambria Math"/>
                          </a:rPr>
                          <m:t>𝑅</m:t>
                        </m:r>
                      </m:den>
                    </m:f>
                    <m:r>
                      <a:rPr lang="en-US" altLang="en-US" sz="1800" b="0" i="1" dirty="0" smtClean="0">
                        <a:latin typeface="Cambria Math"/>
                      </a:rPr>
                      <m:t>;</m:t>
                    </m:r>
                    <m:func>
                      <m:funcPr>
                        <m:ctrlPr>
                          <a:rPr lang="en-US" altLang="en-US" sz="18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en-US" sz="1800" b="0" i="0" dirty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altLang="en-US" sz="1800" i="1" dirty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func>
                    <m:r>
                      <a:rPr lang="en-US" altLang="en-US" sz="18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800" b="0" i="1" dirty="0" smtClean="0">
                            <a:latin typeface="Cambria Math"/>
                          </a:rPr>
                          <m:t>𝑎𝑑𝑗</m:t>
                        </m:r>
                      </m:num>
                      <m:den>
                        <m:r>
                          <a:rPr lang="en-US" altLang="en-US" sz="1800" i="1" dirty="0">
                            <a:latin typeface="Cambria Math"/>
                          </a:rPr>
                          <m:t>h𝑦𝑝</m:t>
                        </m:r>
                      </m:den>
                    </m:f>
                    <m:r>
                      <a:rPr lang="en-US" altLang="en-US" sz="18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alt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en-US" sz="1800" i="1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</a:rPr>
                              <m:t>𝑥</m:t>
                            </m:r>
                          </m:sub>
                          <m:sup/>
                        </m:sSubSup>
                      </m:num>
                      <m:den>
                        <m:r>
                          <a:rPr lang="en-US" altLang="en-US" sz="1800" i="1">
                            <a:latin typeface="Cambria Math"/>
                          </a:rPr>
                          <m:t>𝑅</m:t>
                        </m:r>
                      </m:den>
                    </m:f>
                    <m:r>
                      <a:rPr lang="en-US" altLang="en-US" sz="1800" i="1" dirty="0">
                        <a:latin typeface="Cambria Math"/>
                      </a:rPr>
                      <m:t>;</m:t>
                    </m:r>
                  </m:oMath>
                </a14:m>
                <a:r>
                  <a:rPr lang="en-US" altLang="en-US" sz="18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en-US" sz="18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en-US" sz="1800" b="0" i="0" dirty="0" smtClean="0">
                            <a:latin typeface="Cambria Math"/>
                          </a:rPr>
                          <m:t>tan</m:t>
                        </m:r>
                      </m:fName>
                      <m:e>
                        <m:r>
                          <a:rPr lang="en-US" altLang="en-US" sz="1800" i="1" dirty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</m:func>
                    <m:r>
                      <a:rPr lang="en-US" altLang="en-US" sz="18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800" i="1" dirty="0">
                            <a:latin typeface="Cambria Math"/>
                          </a:rPr>
                          <m:t>𝑜𝑝𝑝</m:t>
                        </m:r>
                      </m:num>
                      <m:den>
                        <m:r>
                          <a:rPr lang="en-US" altLang="en-US" sz="1800" b="0" i="1" dirty="0" smtClean="0">
                            <a:latin typeface="Cambria Math"/>
                          </a:rPr>
                          <m:t>𝑎𝑑𝑗</m:t>
                        </m:r>
                      </m:den>
                    </m:f>
                    <m:r>
                      <a:rPr lang="en-US" altLang="en-US" sz="1800" i="1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1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alt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en-US" sz="1800" i="1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𝑦</m:t>
                            </m:r>
                          </m:sub>
                          <m:sup/>
                        </m:sSubSup>
                      </m:num>
                      <m:den>
                        <m:sSubSup>
                          <m:sSubSupPr>
                            <m:ctrlPr>
                              <a:rPr lang="en-US" alt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en-US" sz="1800" i="1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</a:rPr>
                              <m:t>𝑥</m:t>
                            </m:r>
                          </m:sub>
                          <m:sup/>
                        </m:sSubSup>
                      </m:den>
                    </m:f>
                  </m:oMath>
                </a14:m>
                <a:endParaRPr lang="en-US" altLang="en-US" sz="1800" dirty="0"/>
              </a:p>
              <a:p>
                <a:pPr lvl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200" dirty="0"/>
              </a:p>
              <a:p>
                <a:pPr lvl="1"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en-US" sz="18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en-US" sz="1800" dirty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US" altLang="en-US" sz="1800" i="1" dirty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func>
                      <m:r>
                        <a:rPr lang="en-US" altLang="en-US" sz="18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1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800" b="0" i="1" dirty="0" smtClean="0">
                              <a:latin typeface="Cambria Math"/>
                            </a:rPr>
                            <m:t>9.27 </m:t>
                          </m:r>
                          <m:r>
                            <a:rPr lang="en-US" altLang="en-US" sz="1800" b="0" i="1" dirty="0" smtClean="0">
                              <a:latin typeface="Cambria Math"/>
                            </a:rPr>
                            <m:t>𝑘𝑚</m:t>
                          </m:r>
                        </m:num>
                        <m:den>
                          <m:r>
                            <a:rPr lang="en-US" altLang="en-US" sz="1800" b="0" i="1" dirty="0" smtClean="0">
                              <a:latin typeface="Cambria Math"/>
                            </a:rPr>
                            <m:t>8.53 </m:t>
                          </m:r>
                          <m:r>
                            <a:rPr lang="en-US" altLang="en-US" sz="1800" b="0" i="1" dirty="0" smtClean="0">
                              <a:latin typeface="Cambria Math"/>
                            </a:rPr>
                            <m:t>𝑘𝑚</m:t>
                          </m:r>
                        </m:den>
                      </m:f>
                    </m:oMath>
                  </m:oMathPara>
                </a14:m>
                <a:endParaRPr lang="en-US" altLang="en-US" sz="1800" dirty="0"/>
              </a:p>
              <a:p>
                <a:pPr lvl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200" dirty="0"/>
              </a:p>
              <a:p>
                <a:pPr lvl="1">
                  <a:spcBef>
                    <a:spcPct val="0"/>
                  </a:spcBef>
                  <a:buClr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18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altLang="en-US" sz="18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en-US" sz="1800" b="0" i="0" smtClean="0">
                                  <a:latin typeface="Cambria Math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US" altLang="en-US" sz="1800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sz="1800" b="0" i="1" smtClean="0">
                                      <a:latin typeface="Cambria Math"/>
                                    </a:rPr>
                                    <m:t>9.27 </m:t>
                                  </m:r>
                                  <m:r>
                                    <a:rPr lang="en-US" altLang="en-US" sz="1800" b="0" i="1" smtClean="0">
                                      <a:latin typeface="Cambria Math"/>
                                    </a:rPr>
                                    <m:t>𝑘𝑚</m:t>
                                  </m:r>
                                </m:num>
                                <m:den>
                                  <m:r>
                                    <a:rPr lang="en-US" altLang="en-US" sz="1800" b="0" i="1" smtClean="0">
                                      <a:latin typeface="Cambria Math"/>
                                    </a:rPr>
                                    <m:t>8.53 </m:t>
                                  </m:r>
                                  <m:r>
                                    <a:rPr lang="en-US" altLang="en-US" sz="1800" b="0" i="1" smtClean="0">
                                      <a:latin typeface="Cambria Math"/>
                                    </a:rPr>
                                    <m:t>𝑘𝑚</m:t>
                                  </m:r>
                                </m:den>
                              </m:f>
                            </m:e>
                          </m:d>
                          <m:r>
                            <a:rPr lang="en-US" altLang="en-US" sz="1800" b="0" i="1" smtClean="0">
                              <a:latin typeface="Cambria Math"/>
                            </a:rPr>
                            <m:t>=47.4</m:t>
                          </m:r>
                          <m:r>
                            <a:rPr lang="en-US" altLang="en-US" sz="1800" b="0" i="1" smtClean="0">
                              <a:latin typeface="Cambria Math"/>
                              <a:ea typeface="Cambria Math"/>
                            </a:rPr>
                            <m:t>°</m:t>
                          </m:r>
                        </m:e>
                      </m:func>
                    </m:oMath>
                  </m:oMathPara>
                </a14:m>
                <a:endParaRPr lang="en-US" altLang="en-US" sz="1800" dirty="0"/>
              </a:p>
            </p:txBody>
          </p:sp>
        </mc:Choice>
        <mc:Fallback xmlns="">
          <p:sp>
            <p:nvSpPr>
              <p:cNvPr id="25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1076" y="1451649"/>
                <a:ext cx="4062412" cy="3686408"/>
              </a:xfrm>
              <a:prstGeom prst="rect">
                <a:avLst/>
              </a:prstGeom>
              <a:blipFill rotWithShape="1">
                <a:blip r:embed="rId4"/>
                <a:stretch>
                  <a:fillRect r="-749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2036763" y="5834063"/>
            <a:ext cx="1243012" cy="401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ym typeface="Symbol" pitchFamily="18" charset="2"/>
              </a:rPr>
              <a:t> = </a:t>
            </a:r>
            <a:r>
              <a:rPr lang="en-US" altLang="en-US" sz="2000" dirty="0"/>
              <a:t>47.4</a:t>
            </a:r>
            <a:r>
              <a:rPr lang="en-US" altLang="en-US" sz="2000" dirty="0">
                <a:sym typeface="Symbol" pitchFamily="18" charset="2"/>
              </a:rPr>
              <a:t>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40591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  <p:bldP spid="14348" grpId="0" animBg="1"/>
      <p:bldP spid="14345" grpId="0" animBg="1"/>
      <p:bldP spid="14350" grpId="0" animBg="1"/>
      <p:bldP spid="14351" grpId="0" animBg="1"/>
      <p:bldP spid="14352" grpId="0" animBg="1"/>
      <p:bldP spid="25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Vectors and Scalars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hlinkClick r:id="rId2"/>
              </a:rPr>
              <a:t>What is a vector?</a:t>
            </a:r>
            <a:r>
              <a:rPr lang="en-US" altLang="en-US" dirty="0"/>
              <a:t> </a:t>
            </a:r>
          </a:p>
          <a:p>
            <a:pPr lvl="1"/>
            <a:r>
              <a:rPr lang="en-US" altLang="en-US" dirty="0"/>
              <a:t>A vector is a quantity that has both </a:t>
            </a:r>
            <a:r>
              <a:rPr lang="en-US" altLang="en-US" b="1" dirty="0">
                <a:solidFill>
                  <a:schemeClr val="tx2"/>
                </a:solidFill>
              </a:rPr>
              <a:t>magnitude</a:t>
            </a:r>
            <a:r>
              <a:rPr lang="en-US" altLang="en-US" dirty="0"/>
              <a:t> (size, quantity, value, etc.) and direction.</a:t>
            </a:r>
          </a:p>
          <a:p>
            <a:r>
              <a:rPr lang="en-US" altLang="en-US" dirty="0"/>
              <a:t>What is a scalar?</a:t>
            </a:r>
          </a:p>
          <a:p>
            <a:pPr lvl="1"/>
            <a:r>
              <a:rPr lang="en-US" altLang="en-US" dirty="0"/>
              <a:t>A quantity that has only magnitude.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Defining the Coordinates</a:t>
            </a:r>
          </a:p>
        </p:txBody>
      </p:sp>
      <p:sp>
        <p:nvSpPr>
          <p:cNvPr id="296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43050"/>
            <a:ext cx="7772400" cy="484632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Choose a direction for the x and y axes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altLang="en-US" sz="2000" dirty="0"/>
              <a:t>For projectile motion where objects travel through the air, choose the x-axis for the ground or horizontal direction and the y-axis for motion in the vertical direction.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altLang="en-US" sz="2000" dirty="0"/>
              <a:t>For motion along the surface of the Earth, choose the East direction for the positive x-axis and North for the positive y-axis.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endParaRPr lang="en-US" altLang="en-US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1818345" y="3709174"/>
            <a:ext cx="4605315" cy="3051531"/>
            <a:chOff x="1818345" y="3709174"/>
            <a:chExt cx="4605315" cy="3051531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1818345" y="3709174"/>
              <a:ext cx="4605315" cy="3051531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cs typeface="Arial" charset="0"/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3234690" y="4290536"/>
              <a:ext cx="1843088" cy="1843088"/>
              <a:chOff x="3657600" y="2516971"/>
              <a:chExt cx="1843088" cy="1843088"/>
            </a:xfrm>
          </p:grpSpPr>
          <p:cxnSp>
            <p:nvCxnSpPr>
              <p:cNvPr id="3" name="Straight Arrow Connector 2"/>
              <p:cNvCxnSpPr/>
              <p:nvPr/>
            </p:nvCxnSpPr>
            <p:spPr bwMode="auto">
              <a:xfrm>
                <a:off x="3657600" y="3429000"/>
                <a:ext cx="1843088" cy="0"/>
              </a:xfrm>
              <a:prstGeom prst="straightConnector1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stealth" w="med" len="lg"/>
                <a:tailEnd type="stealth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" name="Straight Arrow Connector 5"/>
              <p:cNvCxnSpPr/>
              <p:nvPr/>
            </p:nvCxnSpPr>
            <p:spPr bwMode="auto">
              <a:xfrm rot="16200000">
                <a:off x="3648069" y="3438515"/>
                <a:ext cx="1843088" cy="0"/>
              </a:xfrm>
              <a:prstGeom prst="straightConnector1">
                <a:avLst/>
              </a:prstGeom>
              <a:solidFill>
                <a:schemeClr val="accent1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stealth" w="med" len="lg"/>
                <a:tailEnd type="stealth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5" name="TextBox 4"/>
          <p:cNvSpPr txBox="1"/>
          <p:nvPr/>
        </p:nvSpPr>
        <p:spPr>
          <a:xfrm>
            <a:off x="5039095" y="5015983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 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28883" y="3976350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 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04882" y="5267685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East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2504" y="6045041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 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34555" y="5017899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 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1202" y="3720604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North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32354" y="6357083"/>
            <a:ext cx="771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76148" y="5258040"/>
            <a:ext cx="685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32132" y="3724414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Upwards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38984" y="6326603"/>
            <a:ext cx="1369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Downwards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34372" y="5271495"/>
            <a:ext cx="1421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the Right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28498" y="5261850"/>
            <a:ext cx="1280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the Left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 bldLvl="2"/>
      <p:bldP spid="5" grpId="0"/>
      <p:bldP spid="9" grpId="0"/>
      <p:bldP spid="10" grpId="0"/>
      <p:bldP spid="10" grpId="1"/>
      <p:bldP spid="11" grpId="0"/>
      <p:bldP spid="12" grpId="0"/>
      <p:bldP spid="13" grpId="0"/>
      <p:bldP spid="13" grpId="1"/>
      <p:bldP spid="14" grpId="0"/>
      <p:bldP spid="14" grpId="1"/>
      <p:bldP spid="15" grpId="0"/>
      <p:bldP spid="15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5548313" y="3008313"/>
            <a:ext cx="3019425" cy="28305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d</a:t>
            </a:r>
            <a:r>
              <a:rPr lang="en-US" altLang="en-US" sz="2000"/>
              <a:t> = 23 km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d</a:t>
            </a:r>
            <a:r>
              <a:rPr lang="en-US" altLang="en-US" sz="2000" b="1" baseline="-25000"/>
              <a:t>x</a:t>
            </a:r>
            <a:r>
              <a:rPr lang="en-US" altLang="en-US" sz="2000" b="1"/>
              <a:t> </a:t>
            </a:r>
            <a:r>
              <a:rPr lang="en-US" altLang="en-US" sz="2000"/>
              <a:t>= </a:t>
            </a:r>
            <a:r>
              <a:rPr lang="en-US" altLang="en-US" sz="2000" b="1"/>
              <a:t>d</a:t>
            </a:r>
            <a:r>
              <a:rPr lang="en-US" altLang="en-US" sz="2000"/>
              <a:t> cos </a:t>
            </a:r>
            <a:r>
              <a:rPr lang="en-US" altLang="en-US" sz="2000">
                <a:sym typeface="Symbol" pitchFamily="18" charset="2"/>
              </a:rPr>
              <a:t>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ym typeface="MT Symbol" pitchFamily="82" charset="2"/>
              </a:rPr>
              <a:t>d</a:t>
            </a:r>
            <a:r>
              <a:rPr lang="en-US" altLang="en-US" sz="2000" b="1" baseline="-25000">
                <a:sym typeface="MT Symbol" pitchFamily="82" charset="2"/>
              </a:rPr>
              <a:t>x</a:t>
            </a:r>
            <a:r>
              <a:rPr lang="en-US" altLang="en-US" sz="2000" b="1">
                <a:sym typeface="MT Symbol" pitchFamily="82" charset="2"/>
              </a:rPr>
              <a:t> </a:t>
            </a:r>
            <a:r>
              <a:rPr lang="en-US" altLang="en-US" sz="2000">
                <a:sym typeface="MT Symbol" pitchFamily="82" charset="2"/>
              </a:rPr>
              <a:t>= (23 km)(cos 30°)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ym typeface="MT Symbol" pitchFamily="82" charset="2"/>
              </a:rPr>
              <a:t>d</a:t>
            </a:r>
            <a:r>
              <a:rPr lang="en-US" altLang="en-US" sz="2000" b="1" baseline="-25000">
                <a:sym typeface="MT Symbol" pitchFamily="82" charset="2"/>
              </a:rPr>
              <a:t>x</a:t>
            </a:r>
            <a:r>
              <a:rPr lang="en-US" altLang="en-US" sz="2000" b="1">
                <a:sym typeface="MT Symbol" pitchFamily="82" charset="2"/>
              </a:rPr>
              <a:t> </a:t>
            </a:r>
            <a:r>
              <a:rPr lang="en-US" altLang="en-US" sz="2000">
                <a:sym typeface="MT Symbol" pitchFamily="82" charset="2"/>
              </a:rPr>
              <a:t>= 19.9 km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ym typeface="MT Symbol" pitchFamily="82" charset="2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ym typeface="MT Symbol" pitchFamily="82" charset="2"/>
              </a:rPr>
              <a:t>d</a:t>
            </a:r>
            <a:r>
              <a:rPr lang="en-US" altLang="en-US" sz="2000" b="1" baseline="-25000">
                <a:sym typeface="MT Symbol" pitchFamily="82" charset="2"/>
              </a:rPr>
              <a:t>y</a:t>
            </a:r>
            <a:r>
              <a:rPr lang="en-US" altLang="en-US" sz="2000" b="1">
                <a:sym typeface="MT Symbol" pitchFamily="82" charset="2"/>
              </a:rPr>
              <a:t> </a:t>
            </a:r>
            <a:r>
              <a:rPr lang="en-US" altLang="en-US" sz="2000">
                <a:sym typeface="MT Symbol" pitchFamily="82" charset="2"/>
              </a:rPr>
              <a:t>= </a:t>
            </a:r>
            <a:r>
              <a:rPr lang="en-US" altLang="en-US" sz="2000" b="1">
                <a:sym typeface="MT Symbol" pitchFamily="82" charset="2"/>
              </a:rPr>
              <a:t>d</a:t>
            </a:r>
            <a:r>
              <a:rPr lang="en-US" altLang="en-US" sz="2000">
                <a:sym typeface="MT Symbol" pitchFamily="82" charset="2"/>
              </a:rPr>
              <a:t> sin </a:t>
            </a:r>
            <a:r>
              <a:rPr lang="en-US" altLang="en-US" sz="2000">
                <a:sym typeface="Symbol" pitchFamily="18" charset="2"/>
              </a:rPr>
              <a:t>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ym typeface="MT Symbol" pitchFamily="82" charset="2"/>
              </a:rPr>
              <a:t>d</a:t>
            </a:r>
            <a:r>
              <a:rPr lang="en-US" altLang="en-US" sz="2000" b="1" baseline="-25000">
                <a:sym typeface="MT Symbol" pitchFamily="82" charset="2"/>
              </a:rPr>
              <a:t>y</a:t>
            </a:r>
            <a:r>
              <a:rPr lang="en-US" altLang="en-US" sz="2000" b="1">
                <a:sym typeface="MT Symbol" pitchFamily="82" charset="2"/>
              </a:rPr>
              <a:t> </a:t>
            </a:r>
            <a:r>
              <a:rPr lang="en-US" altLang="en-US" sz="2000">
                <a:sym typeface="MT Symbol" pitchFamily="82" charset="2"/>
              </a:rPr>
              <a:t>= (23 km)(sin 30°)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ym typeface="MT Symbol" pitchFamily="82" charset="2"/>
              </a:rPr>
              <a:t>d</a:t>
            </a:r>
            <a:r>
              <a:rPr lang="en-US" altLang="en-US" sz="2000" b="1" baseline="-25000">
                <a:sym typeface="MT Symbol" pitchFamily="82" charset="2"/>
              </a:rPr>
              <a:t>y</a:t>
            </a:r>
            <a:r>
              <a:rPr lang="en-US" altLang="en-US" sz="2000" b="1">
                <a:sym typeface="MT Symbol" pitchFamily="82" charset="2"/>
              </a:rPr>
              <a:t> </a:t>
            </a:r>
            <a:r>
              <a:rPr lang="en-US" altLang="en-US" sz="2000">
                <a:sym typeface="MT Symbol" pitchFamily="82" charset="2"/>
              </a:rPr>
              <a:t>= 11.5 km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2:</a:t>
            </a:r>
          </a:p>
        </p:txBody>
      </p:sp>
      <p:sp>
        <p:nvSpPr>
          <p:cNvPr id="327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1270000"/>
          </a:xfrm>
        </p:spPr>
        <p:txBody>
          <a:bodyPr/>
          <a:lstStyle/>
          <a:p>
            <a:r>
              <a:rPr lang="en-US" altLang="en-US" sz="2400"/>
              <a:t>A bus travels 23 km on a straight road that is 30° North of East.  What are the component vectors for its displacement?</a:t>
            </a: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1536700" y="6108700"/>
            <a:ext cx="36671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5054600" y="6175375"/>
            <a:ext cx="271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x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2682875" y="4879975"/>
            <a:ext cx="301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d</a:t>
            </a: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rot="480000" flipV="1">
            <a:off x="1676400" y="4241800"/>
            <a:ext cx="2751138" cy="207645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1536700" y="6108700"/>
            <a:ext cx="299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2630488" y="6107113"/>
            <a:ext cx="425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d</a:t>
            </a:r>
            <a:r>
              <a:rPr lang="en-US" altLang="en-US" sz="2000" baseline="-25000"/>
              <a:t>x</a:t>
            </a:r>
            <a:endParaRPr lang="en-US" altLang="en-US" sz="2000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 flipH="1" flipV="1">
            <a:off x="4548188" y="4441825"/>
            <a:ext cx="0" cy="1658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4595813" y="5080000"/>
            <a:ext cx="477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</a:t>
            </a:r>
            <a:r>
              <a:rPr lang="en-US" altLang="en-US" sz="2400" baseline="-25000"/>
              <a:t>y</a:t>
            </a:r>
            <a:endParaRPr lang="en-US" altLang="en-US" sz="2400"/>
          </a:p>
        </p:txBody>
      </p:sp>
      <p:grpSp>
        <p:nvGrpSpPr>
          <p:cNvPr id="32796" name="Group 28"/>
          <p:cNvGrpSpPr>
            <a:grpSpLocks/>
          </p:cNvGrpSpPr>
          <p:nvPr/>
        </p:nvGrpSpPr>
        <p:grpSpPr bwMode="auto">
          <a:xfrm>
            <a:off x="2152650" y="5686425"/>
            <a:ext cx="1276350" cy="422275"/>
            <a:chOff x="1356" y="3582"/>
            <a:chExt cx="804" cy="266"/>
          </a:xfrm>
        </p:grpSpPr>
        <p:sp>
          <p:nvSpPr>
            <p:cNvPr id="24595" name="Arc 14"/>
            <p:cNvSpPr>
              <a:spLocks/>
            </p:cNvSpPr>
            <p:nvPr/>
          </p:nvSpPr>
          <p:spPr bwMode="auto">
            <a:xfrm>
              <a:off x="1356" y="3602"/>
              <a:ext cx="154" cy="246"/>
            </a:xfrm>
            <a:custGeom>
              <a:avLst/>
              <a:gdLst>
                <a:gd name="T0" fmla="*/ 0 w 21600"/>
                <a:gd name="T1" fmla="*/ 0 h 19964"/>
                <a:gd name="T2" fmla="*/ 0 w 21600"/>
                <a:gd name="T3" fmla="*/ 0 h 19964"/>
                <a:gd name="T4" fmla="*/ 0 w 21600"/>
                <a:gd name="T5" fmla="*/ 0 h 199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9964" fill="none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</a:path>
                <a:path w="21600" h="19964" stroke="0" extrusionOk="0">
                  <a:moveTo>
                    <a:pt x="8245" y="-1"/>
                  </a:moveTo>
                  <a:cubicBezTo>
                    <a:pt x="16327" y="3337"/>
                    <a:pt x="21600" y="11219"/>
                    <a:pt x="21600" y="19964"/>
                  </a:cubicBezTo>
                  <a:lnTo>
                    <a:pt x="0" y="19964"/>
                  </a:lnTo>
                  <a:lnTo>
                    <a:pt x="8245" y="-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6" name="Text Box 15"/>
            <p:cNvSpPr txBox="1">
              <a:spLocks noChangeArrowheads="1"/>
            </p:cNvSpPr>
            <p:nvPr/>
          </p:nvSpPr>
          <p:spPr bwMode="auto">
            <a:xfrm>
              <a:off x="1507" y="3582"/>
              <a:ext cx="6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ym typeface="Symbol" pitchFamily="18" charset="2"/>
                </a:rPr>
                <a:t></a:t>
              </a:r>
              <a:r>
                <a:rPr lang="en-US" altLang="en-US" sz="2000">
                  <a:sym typeface="MT Symbol" pitchFamily="82" charset="2"/>
                </a:rPr>
                <a:t> = 30°</a:t>
              </a:r>
              <a:endParaRPr lang="en-US" altLang="en-US" sz="2000"/>
            </a:p>
          </p:txBody>
        </p:sp>
      </p:grpSp>
      <p:sp>
        <p:nvSpPr>
          <p:cNvPr id="32772" name="Line 4"/>
          <p:cNvSpPr>
            <a:spLocks noChangeShapeType="1"/>
          </p:cNvSpPr>
          <p:nvPr/>
        </p:nvSpPr>
        <p:spPr bwMode="auto">
          <a:xfrm flipV="1">
            <a:off x="1536700" y="3290888"/>
            <a:ext cx="0" cy="28178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1284288" y="3300413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y</a:t>
            </a:r>
          </a:p>
        </p:txBody>
      </p:sp>
      <p:grpSp>
        <p:nvGrpSpPr>
          <p:cNvPr id="32797" name="Group 29"/>
          <p:cNvGrpSpPr>
            <a:grpSpLocks/>
          </p:cNvGrpSpPr>
          <p:nvPr/>
        </p:nvGrpSpPr>
        <p:grpSpPr bwMode="auto">
          <a:xfrm>
            <a:off x="1598613" y="3308350"/>
            <a:ext cx="4364037" cy="2959100"/>
            <a:chOff x="1007" y="2084"/>
            <a:chExt cx="2749" cy="1864"/>
          </a:xfrm>
        </p:grpSpPr>
        <p:sp>
          <p:nvSpPr>
            <p:cNvPr id="24593" name="Text Box 19"/>
            <p:cNvSpPr txBox="1">
              <a:spLocks noChangeArrowheads="1"/>
            </p:cNvSpPr>
            <p:nvPr/>
          </p:nvSpPr>
          <p:spPr bwMode="auto">
            <a:xfrm>
              <a:off x="3298" y="3698"/>
              <a:ext cx="4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East</a:t>
              </a:r>
            </a:p>
          </p:txBody>
        </p:sp>
        <p:sp>
          <p:nvSpPr>
            <p:cNvPr id="24594" name="Text Box 18"/>
            <p:cNvSpPr txBox="1">
              <a:spLocks noChangeArrowheads="1"/>
            </p:cNvSpPr>
            <p:nvPr/>
          </p:nvSpPr>
          <p:spPr bwMode="auto">
            <a:xfrm>
              <a:off x="1007" y="2084"/>
              <a:ext cx="57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North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8" grpId="0" animBg="1"/>
      <p:bldP spid="32771" grpId="0" build="p"/>
      <p:bldP spid="32773" grpId="0" animBg="1"/>
      <p:bldP spid="32781" grpId="0"/>
      <p:bldP spid="32774" grpId="0"/>
      <p:bldP spid="32777" grpId="0" animBg="1"/>
      <p:bldP spid="32775" grpId="0" animBg="1"/>
      <p:bldP spid="32778" grpId="0"/>
      <p:bldP spid="32776" grpId="0" animBg="1"/>
      <p:bldP spid="32779" grpId="0"/>
      <p:bldP spid="32772" grpId="0" animBg="1"/>
      <p:bldP spid="3278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Algebraic Addition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1298575"/>
          </a:xfrm>
        </p:spPr>
        <p:txBody>
          <a:bodyPr/>
          <a:lstStyle/>
          <a:p>
            <a:r>
              <a:rPr lang="en-US" altLang="en-US" sz="2400"/>
              <a:t>In the event that there is more than one vector, the x-components can be added together, as can the y-components to determine the resultant vector.</a:t>
            </a:r>
          </a:p>
        </p:txBody>
      </p:sp>
      <p:grpSp>
        <p:nvGrpSpPr>
          <p:cNvPr id="33843" name="Group 51"/>
          <p:cNvGrpSpPr>
            <a:grpSpLocks/>
          </p:cNvGrpSpPr>
          <p:nvPr/>
        </p:nvGrpSpPr>
        <p:grpSpPr bwMode="auto">
          <a:xfrm>
            <a:off x="2428875" y="3960813"/>
            <a:ext cx="2755900" cy="2138362"/>
            <a:chOff x="1530" y="2495"/>
            <a:chExt cx="1736" cy="1347"/>
          </a:xfrm>
        </p:grpSpPr>
        <p:sp>
          <p:nvSpPr>
            <p:cNvPr id="25645" name="Line 7"/>
            <p:cNvSpPr>
              <a:spLocks noChangeShapeType="1"/>
            </p:cNvSpPr>
            <p:nvPr/>
          </p:nvSpPr>
          <p:spPr bwMode="auto">
            <a:xfrm>
              <a:off x="1530" y="2495"/>
              <a:ext cx="1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6" name="Line 8"/>
            <p:cNvSpPr>
              <a:spLocks noChangeShapeType="1"/>
            </p:cNvSpPr>
            <p:nvPr/>
          </p:nvSpPr>
          <p:spPr bwMode="auto">
            <a:xfrm flipH="1" flipV="1">
              <a:off x="3263" y="2497"/>
              <a:ext cx="0" cy="13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34" name="Group 42"/>
          <p:cNvGrpSpPr>
            <a:grpSpLocks/>
          </p:cNvGrpSpPr>
          <p:nvPr/>
        </p:nvGrpSpPr>
        <p:grpSpPr bwMode="auto">
          <a:xfrm>
            <a:off x="2170113" y="3276600"/>
            <a:ext cx="273050" cy="2817813"/>
            <a:chOff x="1367" y="2064"/>
            <a:chExt cx="172" cy="1775"/>
          </a:xfrm>
        </p:grpSpPr>
        <p:sp>
          <p:nvSpPr>
            <p:cNvPr id="25643" name="Line 4"/>
            <p:cNvSpPr>
              <a:spLocks noChangeShapeType="1"/>
            </p:cNvSpPr>
            <p:nvPr/>
          </p:nvSpPr>
          <p:spPr bwMode="auto">
            <a:xfrm flipV="1">
              <a:off x="1526" y="2064"/>
              <a:ext cx="0" cy="17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4" name="Text Box 12"/>
            <p:cNvSpPr txBox="1">
              <a:spLocks noChangeArrowheads="1"/>
            </p:cNvSpPr>
            <p:nvPr/>
          </p:nvSpPr>
          <p:spPr bwMode="auto">
            <a:xfrm>
              <a:off x="1367" y="2070"/>
              <a:ext cx="17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y</a:t>
              </a:r>
            </a:p>
          </p:txBody>
        </p:sp>
      </p:grpSp>
      <p:grpSp>
        <p:nvGrpSpPr>
          <p:cNvPr id="33835" name="Group 43"/>
          <p:cNvGrpSpPr>
            <a:grpSpLocks/>
          </p:cNvGrpSpPr>
          <p:nvPr/>
        </p:nvGrpSpPr>
        <p:grpSpPr bwMode="auto">
          <a:xfrm>
            <a:off x="2422525" y="6094413"/>
            <a:ext cx="3789363" cy="371475"/>
            <a:chOff x="1526" y="3839"/>
            <a:chExt cx="2387" cy="234"/>
          </a:xfrm>
        </p:grpSpPr>
        <p:sp>
          <p:nvSpPr>
            <p:cNvPr id="25641" name="Line 5"/>
            <p:cNvSpPr>
              <a:spLocks noChangeShapeType="1"/>
            </p:cNvSpPr>
            <p:nvPr/>
          </p:nvSpPr>
          <p:spPr bwMode="auto">
            <a:xfrm>
              <a:off x="1526" y="3839"/>
              <a:ext cx="231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2" name="Text Box 13"/>
            <p:cNvSpPr txBox="1">
              <a:spLocks noChangeArrowheads="1"/>
            </p:cNvSpPr>
            <p:nvPr/>
          </p:nvSpPr>
          <p:spPr bwMode="auto">
            <a:xfrm>
              <a:off x="3742" y="3881"/>
              <a:ext cx="1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x</a:t>
              </a:r>
            </a:p>
          </p:txBody>
        </p:sp>
      </p:grpSp>
      <p:grpSp>
        <p:nvGrpSpPr>
          <p:cNvPr id="33836" name="Group 44"/>
          <p:cNvGrpSpPr>
            <a:grpSpLocks/>
          </p:cNvGrpSpPr>
          <p:nvPr/>
        </p:nvGrpSpPr>
        <p:grpSpPr bwMode="auto">
          <a:xfrm>
            <a:off x="2498725" y="3916363"/>
            <a:ext cx="2606675" cy="2243137"/>
            <a:chOff x="1574" y="2467"/>
            <a:chExt cx="1642" cy="1413"/>
          </a:xfrm>
        </p:grpSpPr>
        <p:sp>
          <p:nvSpPr>
            <p:cNvPr id="25638" name="Line 9"/>
            <p:cNvSpPr>
              <a:spLocks noChangeShapeType="1"/>
            </p:cNvSpPr>
            <p:nvPr/>
          </p:nvSpPr>
          <p:spPr bwMode="auto">
            <a:xfrm rot="480000" flipV="1">
              <a:off x="1574" y="3220"/>
              <a:ext cx="493" cy="66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9" name="Line 17"/>
            <p:cNvSpPr>
              <a:spLocks noChangeShapeType="1"/>
            </p:cNvSpPr>
            <p:nvPr/>
          </p:nvSpPr>
          <p:spPr bwMode="auto">
            <a:xfrm rot="480000" flipV="1">
              <a:off x="2127" y="3016"/>
              <a:ext cx="740" cy="298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0" name="Line 18"/>
            <p:cNvSpPr>
              <a:spLocks noChangeShapeType="1"/>
            </p:cNvSpPr>
            <p:nvPr/>
          </p:nvSpPr>
          <p:spPr bwMode="auto">
            <a:xfrm rot="480000" flipV="1">
              <a:off x="2919" y="2467"/>
              <a:ext cx="297" cy="625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37" name="Group 45"/>
          <p:cNvGrpSpPr>
            <a:grpSpLocks/>
          </p:cNvGrpSpPr>
          <p:nvPr/>
        </p:nvGrpSpPr>
        <p:grpSpPr bwMode="auto">
          <a:xfrm>
            <a:off x="2660650" y="4217988"/>
            <a:ext cx="2168525" cy="1387475"/>
            <a:chOff x="1676" y="2657"/>
            <a:chExt cx="1366" cy="874"/>
          </a:xfrm>
        </p:grpSpPr>
        <p:sp>
          <p:nvSpPr>
            <p:cNvPr id="25635" name="Text Box 6"/>
            <p:cNvSpPr txBox="1">
              <a:spLocks noChangeArrowheads="1"/>
            </p:cNvSpPr>
            <p:nvPr/>
          </p:nvSpPr>
          <p:spPr bwMode="auto">
            <a:xfrm>
              <a:off x="1676" y="3281"/>
              <a:ext cx="1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a</a:t>
              </a:r>
            </a:p>
          </p:txBody>
        </p:sp>
        <p:sp>
          <p:nvSpPr>
            <p:cNvPr id="25636" name="Text Box 21"/>
            <p:cNvSpPr txBox="1">
              <a:spLocks noChangeArrowheads="1"/>
            </p:cNvSpPr>
            <p:nvPr/>
          </p:nvSpPr>
          <p:spPr bwMode="auto">
            <a:xfrm>
              <a:off x="2304" y="2937"/>
              <a:ext cx="2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b</a:t>
              </a:r>
            </a:p>
          </p:txBody>
        </p:sp>
        <p:sp>
          <p:nvSpPr>
            <p:cNvPr id="25637" name="Text Box 23"/>
            <p:cNvSpPr txBox="1">
              <a:spLocks noChangeArrowheads="1"/>
            </p:cNvSpPr>
            <p:nvPr/>
          </p:nvSpPr>
          <p:spPr bwMode="auto">
            <a:xfrm>
              <a:off x="2816" y="2657"/>
              <a:ext cx="2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c</a:t>
              </a:r>
            </a:p>
          </p:txBody>
        </p:sp>
      </p:grpSp>
      <p:grpSp>
        <p:nvGrpSpPr>
          <p:cNvPr id="33838" name="Group 46"/>
          <p:cNvGrpSpPr>
            <a:grpSpLocks/>
          </p:cNvGrpSpPr>
          <p:nvPr/>
        </p:nvGrpSpPr>
        <p:grpSpPr bwMode="auto">
          <a:xfrm>
            <a:off x="2020888" y="5438775"/>
            <a:ext cx="1068387" cy="1025525"/>
            <a:chOff x="1273" y="3426"/>
            <a:chExt cx="673" cy="646"/>
          </a:xfrm>
        </p:grpSpPr>
        <p:sp>
          <p:nvSpPr>
            <p:cNvPr id="25633" name="Text Box 11"/>
            <p:cNvSpPr txBox="1">
              <a:spLocks noChangeArrowheads="1"/>
            </p:cNvSpPr>
            <p:nvPr/>
          </p:nvSpPr>
          <p:spPr bwMode="auto">
            <a:xfrm>
              <a:off x="1273" y="3426"/>
              <a:ext cx="2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a</a:t>
              </a:r>
              <a:r>
                <a:rPr lang="en-US" altLang="en-US" sz="2000" baseline="-25000"/>
                <a:t>y</a:t>
              </a:r>
              <a:endParaRPr lang="en-US" altLang="en-US" sz="2000"/>
            </a:p>
          </p:txBody>
        </p:sp>
        <p:sp>
          <p:nvSpPr>
            <p:cNvPr id="25634" name="Text Box 24"/>
            <p:cNvSpPr txBox="1">
              <a:spLocks noChangeArrowheads="1"/>
            </p:cNvSpPr>
            <p:nvPr/>
          </p:nvSpPr>
          <p:spPr bwMode="auto">
            <a:xfrm>
              <a:off x="1683" y="3822"/>
              <a:ext cx="26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a</a:t>
              </a:r>
              <a:r>
                <a:rPr lang="en-US" altLang="en-US" sz="2000" baseline="-25000"/>
                <a:t>x</a:t>
              </a:r>
            </a:p>
          </p:txBody>
        </p:sp>
      </p:grpSp>
      <p:grpSp>
        <p:nvGrpSpPr>
          <p:cNvPr id="33840" name="Group 48"/>
          <p:cNvGrpSpPr>
            <a:grpSpLocks/>
          </p:cNvGrpSpPr>
          <p:nvPr/>
        </p:nvGrpSpPr>
        <p:grpSpPr bwMode="auto">
          <a:xfrm>
            <a:off x="2020888" y="4162425"/>
            <a:ext cx="3062287" cy="2295525"/>
            <a:chOff x="1273" y="2622"/>
            <a:chExt cx="1929" cy="1446"/>
          </a:xfrm>
        </p:grpSpPr>
        <p:sp>
          <p:nvSpPr>
            <p:cNvPr id="25631" name="Text Box 25"/>
            <p:cNvSpPr txBox="1">
              <a:spLocks noChangeArrowheads="1"/>
            </p:cNvSpPr>
            <p:nvPr/>
          </p:nvSpPr>
          <p:spPr bwMode="auto">
            <a:xfrm>
              <a:off x="2951" y="3818"/>
              <a:ext cx="25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c</a:t>
              </a:r>
              <a:r>
                <a:rPr lang="en-US" altLang="en-US" sz="2000" baseline="-25000"/>
                <a:t>x</a:t>
              </a:r>
            </a:p>
          </p:txBody>
        </p:sp>
        <p:sp>
          <p:nvSpPr>
            <p:cNvPr id="25632" name="Text Box 26"/>
            <p:cNvSpPr txBox="1">
              <a:spLocks noChangeArrowheads="1"/>
            </p:cNvSpPr>
            <p:nvPr/>
          </p:nvSpPr>
          <p:spPr bwMode="auto">
            <a:xfrm>
              <a:off x="1273" y="2622"/>
              <a:ext cx="2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c</a:t>
              </a:r>
              <a:r>
                <a:rPr lang="en-US" altLang="en-US" sz="2000" baseline="-25000"/>
                <a:t>y</a:t>
              </a:r>
              <a:endParaRPr lang="en-US" altLang="en-US" sz="2000"/>
            </a:p>
          </p:txBody>
        </p:sp>
      </p:grpSp>
      <p:grpSp>
        <p:nvGrpSpPr>
          <p:cNvPr id="33839" name="Group 47"/>
          <p:cNvGrpSpPr>
            <a:grpSpLocks/>
          </p:cNvGrpSpPr>
          <p:nvPr/>
        </p:nvGrpSpPr>
        <p:grpSpPr bwMode="auto">
          <a:xfrm>
            <a:off x="2008188" y="4886325"/>
            <a:ext cx="2181225" cy="1577975"/>
            <a:chOff x="1265" y="3078"/>
            <a:chExt cx="1374" cy="994"/>
          </a:xfrm>
        </p:grpSpPr>
        <p:sp>
          <p:nvSpPr>
            <p:cNvPr id="25629" name="Text Box 10"/>
            <p:cNvSpPr txBox="1">
              <a:spLocks noChangeArrowheads="1"/>
            </p:cNvSpPr>
            <p:nvPr/>
          </p:nvSpPr>
          <p:spPr bwMode="auto">
            <a:xfrm>
              <a:off x="2371" y="3822"/>
              <a:ext cx="2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b</a:t>
              </a:r>
              <a:r>
                <a:rPr lang="en-US" altLang="en-US" sz="2000" baseline="-25000"/>
                <a:t>x</a:t>
              </a:r>
            </a:p>
          </p:txBody>
        </p:sp>
        <p:sp>
          <p:nvSpPr>
            <p:cNvPr id="25630" name="Text Box 27"/>
            <p:cNvSpPr txBox="1">
              <a:spLocks noChangeArrowheads="1"/>
            </p:cNvSpPr>
            <p:nvPr/>
          </p:nvSpPr>
          <p:spPr bwMode="auto">
            <a:xfrm>
              <a:off x="1265" y="3078"/>
              <a:ext cx="2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b</a:t>
              </a:r>
              <a:r>
                <a:rPr lang="en-US" altLang="en-US" sz="2000" baseline="-25000"/>
                <a:t>y</a:t>
              </a:r>
              <a:endParaRPr lang="en-US" altLang="en-US" sz="2000"/>
            </a:p>
          </p:txBody>
        </p:sp>
      </p:grpSp>
      <p:sp>
        <p:nvSpPr>
          <p:cNvPr id="33820" name="Line 28"/>
          <p:cNvSpPr>
            <a:spLocks noChangeShapeType="1"/>
          </p:cNvSpPr>
          <p:nvPr/>
        </p:nvSpPr>
        <p:spPr bwMode="auto">
          <a:xfrm>
            <a:off x="2425700" y="6096000"/>
            <a:ext cx="927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Line 29"/>
          <p:cNvSpPr>
            <a:spLocks noChangeShapeType="1"/>
          </p:cNvSpPr>
          <p:nvPr/>
        </p:nvSpPr>
        <p:spPr bwMode="auto">
          <a:xfrm>
            <a:off x="3352800" y="6096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3" name="Line 31"/>
          <p:cNvSpPr>
            <a:spLocks noChangeShapeType="1"/>
          </p:cNvSpPr>
          <p:nvPr/>
        </p:nvSpPr>
        <p:spPr bwMode="auto">
          <a:xfrm>
            <a:off x="4572000" y="6096000"/>
            <a:ext cx="60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4" name="Line 32"/>
          <p:cNvSpPr>
            <a:spLocks noChangeShapeType="1"/>
          </p:cNvSpPr>
          <p:nvPr/>
        </p:nvSpPr>
        <p:spPr bwMode="auto">
          <a:xfrm flipV="1">
            <a:off x="2425700" y="5181600"/>
            <a:ext cx="0" cy="908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5" name="Line 33"/>
          <p:cNvSpPr>
            <a:spLocks noChangeShapeType="1"/>
          </p:cNvSpPr>
          <p:nvPr/>
        </p:nvSpPr>
        <p:spPr bwMode="auto">
          <a:xfrm flipV="1">
            <a:off x="24257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6" name="Line 34"/>
          <p:cNvSpPr>
            <a:spLocks noChangeShapeType="1"/>
          </p:cNvSpPr>
          <p:nvPr/>
        </p:nvSpPr>
        <p:spPr bwMode="auto">
          <a:xfrm flipV="1">
            <a:off x="2425700" y="3962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42" name="Group 50"/>
          <p:cNvGrpSpPr>
            <a:grpSpLocks/>
          </p:cNvGrpSpPr>
          <p:nvPr/>
        </p:nvGrpSpPr>
        <p:grpSpPr bwMode="auto">
          <a:xfrm>
            <a:off x="2425700" y="4870450"/>
            <a:ext cx="2152650" cy="1225550"/>
            <a:chOff x="1528" y="3068"/>
            <a:chExt cx="1356" cy="772"/>
          </a:xfrm>
        </p:grpSpPr>
        <p:sp>
          <p:nvSpPr>
            <p:cNvPr id="25627" name="Line 36"/>
            <p:cNvSpPr>
              <a:spLocks noChangeShapeType="1"/>
            </p:cNvSpPr>
            <p:nvPr/>
          </p:nvSpPr>
          <p:spPr bwMode="auto">
            <a:xfrm>
              <a:off x="1528" y="3072"/>
              <a:ext cx="13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8" name="Line 35"/>
            <p:cNvSpPr>
              <a:spLocks noChangeShapeType="1"/>
            </p:cNvSpPr>
            <p:nvPr/>
          </p:nvSpPr>
          <p:spPr bwMode="auto">
            <a:xfrm flipV="1">
              <a:off x="2876" y="3068"/>
              <a:ext cx="0" cy="7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41" name="Group 49"/>
          <p:cNvGrpSpPr>
            <a:grpSpLocks/>
          </p:cNvGrpSpPr>
          <p:nvPr/>
        </p:nvGrpSpPr>
        <p:grpSpPr bwMode="auto">
          <a:xfrm>
            <a:off x="2425700" y="5181600"/>
            <a:ext cx="927100" cy="914400"/>
            <a:chOff x="1528" y="3264"/>
            <a:chExt cx="584" cy="576"/>
          </a:xfrm>
        </p:grpSpPr>
        <p:sp>
          <p:nvSpPr>
            <p:cNvPr id="25625" name="Line 37"/>
            <p:cNvSpPr>
              <a:spLocks noChangeShapeType="1"/>
            </p:cNvSpPr>
            <p:nvPr/>
          </p:nvSpPr>
          <p:spPr bwMode="auto">
            <a:xfrm>
              <a:off x="1528" y="3264"/>
              <a:ext cx="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6" name="Line 38"/>
            <p:cNvSpPr>
              <a:spLocks noChangeShapeType="1"/>
            </p:cNvSpPr>
            <p:nvPr/>
          </p:nvSpPr>
          <p:spPr bwMode="auto">
            <a:xfrm flipV="1">
              <a:off x="2112" y="326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32" name="Rectangle 40"/>
          <p:cNvSpPr>
            <a:spLocks noChangeArrowheads="1"/>
          </p:cNvSpPr>
          <p:nvPr/>
        </p:nvSpPr>
        <p:spPr bwMode="auto">
          <a:xfrm>
            <a:off x="5991225" y="3976688"/>
            <a:ext cx="2322513" cy="1958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R</a:t>
            </a:r>
            <a:r>
              <a:rPr lang="en-US" altLang="en-US" sz="2000" baseline="-25000"/>
              <a:t>x</a:t>
            </a:r>
            <a:r>
              <a:rPr lang="en-US" altLang="en-US" sz="2000"/>
              <a:t> = a</a:t>
            </a:r>
            <a:r>
              <a:rPr lang="en-US" altLang="en-US" sz="2000" baseline="-25000"/>
              <a:t>x</a:t>
            </a:r>
            <a:r>
              <a:rPr lang="en-US" altLang="en-US" sz="2000"/>
              <a:t> + b</a:t>
            </a:r>
            <a:r>
              <a:rPr lang="en-US" altLang="en-US" sz="2000" baseline="-25000"/>
              <a:t>x</a:t>
            </a:r>
            <a:r>
              <a:rPr lang="en-US" altLang="en-US" sz="2000"/>
              <a:t> + c</a:t>
            </a:r>
            <a:r>
              <a:rPr lang="en-US" altLang="en-US" sz="2000" baseline="-25000"/>
              <a:t>x</a:t>
            </a:r>
            <a:endParaRPr lang="en-US" altLang="en-US" sz="20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R</a:t>
            </a:r>
            <a:r>
              <a:rPr lang="en-US" altLang="en-US" sz="2000" baseline="-25000"/>
              <a:t>y</a:t>
            </a:r>
            <a:r>
              <a:rPr lang="en-US" altLang="en-US" sz="2000"/>
              <a:t> = a</a:t>
            </a:r>
            <a:r>
              <a:rPr lang="en-US" altLang="en-US" sz="2000" baseline="-25000"/>
              <a:t>y</a:t>
            </a:r>
            <a:r>
              <a:rPr lang="en-US" altLang="en-US" sz="2000"/>
              <a:t> + b</a:t>
            </a:r>
            <a:r>
              <a:rPr lang="en-US" altLang="en-US" sz="2000" baseline="-25000"/>
              <a:t>y</a:t>
            </a:r>
            <a:r>
              <a:rPr lang="en-US" altLang="en-US" sz="2000"/>
              <a:t> + c</a:t>
            </a:r>
            <a:r>
              <a:rPr lang="en-US" altLang="en-US" sz="2000" baseline="-25000"/>
              <a:t>y</a:t>
            </a:r>
            <a:endParaRPr lang="en-US" altLang="en-US" sz="20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R = </a:t>
            </a:r>
            <a:r>
              <a:rPr lang="en-US" altLang="en-US" sz="2000">
                <a:sym typeface="Symbol" pitchFamily="18" charset="2"/>
              </a:rPr>
              <a:t></a:t>
            </a:r>
            <a:r>
              <a:rPr lang="en-US" altLang="en-US" sz="2000"/>
              <a:t>R</a:t>
            </a:r>
            <a:r>
              <a:rPr lang="en-US" altLang="en-US" sz="2000" baseline="-25000"/>
              <a:t>x</a:t>
            </a:r>
            <a:r>
              <a:rPr lang="en-US" altLang="en-US" sz="2000" baseline="30000"/>
              <a:t>2</a:t>
            </a:r>
            <a:r>
              <a:rPr lang="en-US" altLang="en-US" sz="2000"/>
              <a:t> + R</a:t>
            </a:r>
            <a:r>
              <a:rPr lang="en-US" altLang="en-US" sz="2000" baseline="-25000"/>
              <a:t>y</a:t>
            </a:r>
            <a:r>
              <a:rPr lang="en-US" altLang="en-US" sz="2000" baseline="30000"/>
              <a:t>2</a:t>
            </a:r>
            <a:endParaRPr lang="en-US" altLang="en-US" sz="1800"/>
          </a:p>
        </p:txBody>
      </p:sp>
      <p:sp>
        <p:nvSpPr>
          <p:cNvPr id="33844" name="Line 52"/>
          <p:cNvSpPr>
            <a:spLocks noChangeShapeType="1"/>
          </p:cNvSpPr>
          <p:nvPr/>
        </p:nvSpPr>
        <p:spPr bwMode="auto">
          <a:xfrm flipV="1">
            <a:off x="2432050" y="3956050"/>
            <a:ext cx="2743200" cy="2139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5" name="Text Box 53"/>
          <p:cNvSpPr txBox="1">
            <a:spLocks noChangeArrowheads="1"/>
          </p:cNvSpPr>
          <p:nvPr/>
        </p:nvSpPr>
        <p:spPr bwMode="auto">
          <a:xfrm>
            <a:off x="5026025" y="3443288"/>
            <a:ext cx="373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R</a:t>
            </a:r>
          </a:p>
        </p:txBody>
      </p:sp>
      <p:sp>
        <p:nvSpPr>
          <p:cNvPr id="25623" name="Line 54"/>
          <p:cNvSpPr>
            <a:spLocks noChangeAspect="1" noChangeShapeType="1"/>
          </p:cNvSpPr>
          <p:nvPr/>
        </p:nvSpPr>
        <p:spPr bwMode="auto">
          <a:xfrm>
            <a:off x="6956425" y="5429250"/>
            <a:ext cx="1001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7" name="Text Box 55"/>
          <p:cNvSpPr txBox="1">
            <a:spLocks noChangeArrowheads="1"/>
          </p:cNvSpPr>
          <p:nvPr/>
        </p:nvSpPr>
        <p:spPr bwMode="auto">
          <a:xfrm>
            <a:off x="2905125" y="6329363"/>
            <a:ext cx="3749675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Does the order matter?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3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3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33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000"/>
                                        <p:tgtEl>
                                          <p:spTgt spid="3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338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3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  <p:bldP spid="33820" grpId="0" animBg="1"/>
      <p:bldP spid="33821" grpId="0" animBg="1"/>
      <p:bldP spid="33823" grpId="0" animBg="1"/>
      <p:bldP spid="33824" grpId="0" animBg="1"/>
      <p:bldP spid="33825" grpId="0" animBg="1"/>
      <p:bldP spid="33826" grpId="0" animBg="1"/>
      <p:bldP spid="33832" grpId="0" animBg="1"/>
      <p:bldP spid="33844" grpId="0" animBg="1"/>
      <p:bldP spid="33845" grpId="0"/>
      <p:bldP spid="3384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Algebraic Addition (</a:t>
            </a:r>
            <a:r>
              <a:rPr lang="en-US" altLang="en-US" b="1" dirty="0"/>
              <a:t>Does the order matter?</a:t>
            </a:r>
            <a:r>
              <a:rPr lang="en-US" altLang="en-US" dirty="0"/>
              <a:t>)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1298575"/>
          </a:xfrm>
        </p:spPr>
        <p:txBody>
          <a:bodyPr/>
          <a:lstStyle/>
          <a:p>
            <a:r>
              <a:rPr lang="en-US" altLang="en-US" sz="2400" dirty="0"/>
              <a:t>Order does not matter. We can add the vectors up as we did originally, or in any other order, and the Resultant will still be the same!</a:t>
            </a:r>
          </a:p>
        </p:txBody>
      </p:sp>
      <p:sp>
        <p:nvSpPr>
          <p:cNvPr id="25646" name="Line 8"/>
          <p:cNvSpPr>
            <a:spLocks noChangeShapeType="1"/>
          </p:cNvSpPr>
          <p:nvPr/>
        </p:nvSpPr>
        <p:spPr bwMode="auto">
          <a:xfrm flipH="1" flipV="1">
            <a:off x="3263" y="3963988"/>
            <a:ext cx="0" cy="21351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34" name="Group 42"/>
          <p:cNvGrpSpPr>
            <a:grpSpLocks/>
          </p:cNvGrpSpPr>
          <p:nvPr/>
        </p:nvGrpSpPr>
        <p:grpSpPr bwMode="auto">
          <a:xfrm>
            <a:off x="2170113" y="3276600"/>
            <a:ext cx="273050" cy="2817813"/>
            <a:chOff x="1367" y="2064"/>
            <a:chExt cx="172" cy="1775"/>
          </a:xfrm>
        </p:grpSpPr>
        <p:sp>
          <p:nvSpPr>
            <p:cNvPr id="25643" name="Line 4"/>
            <p:cNvSpPr>
              <a:spLocks noChangeShapeType="1"/>
            </p:cNvSpPr>
            <p:nvPr/>
          </p:nvSpPr>
          <p:spPr bwMode="auto">
            <a:xfrm flipV="1">
              <a:off x="1526" y="2064"/>
              <a:ext cx="0" cy="17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4" name="Text Box 12"/>
            <p:cNvSpPr txBox="1">
              <a:spLocks noChangeArrowheads="1"/>
            </p:cNvSpPr>
            <p:nvPr/>
          </p:nvSpPr>
          <p:spPr bwMode="auto">
            <a:xfrm>
              <a:off x="1367" y="2070"/>
              <a:ext cx="17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y</a:t>
              </a:r>
            </a:p>
          </p:txBody>
        </p:sp>
      </p:grpSp>
      <p:grpSp>
        <p:nvGrpSpPr>
          <p:cNvPr id="33835" name="Group 43"/>
          <p:cNvGrpSpPr>
            <a:grpSpLocks/>
          </p:cNvGrpSpPr>
          <p:nvPr/>
        </p:nvGrpSpPr>
        <p:grpSpPr bwMode="auto">
          <a:xfrm>
            <a:off x="2422525" y="6094413"/>
            <a:ext cx="3789363" cy="371475"/>
            <a:chOff x="1526" y="3839"/>
            <a:chExt cx="2387" cy="234"/>
          </a:xfrm>
        </p:grpSpPr>
        <p:sp>
          <p:nvSpPr>
            <p:cNvPr id="25641" name="Line 5"/>
            <p:cNvSpPr>
              <a:spLocks noChangeShapeType="1"/>
            </p:cNvSpPr>
            <p:nvPr/>
          </p:nvSpPr>
          <p:spPr bwMode="auto">
            <a:xfrm>
              <a:off x="1526" y="3839"/>
              <a:ext cx="231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2" name="Text Box 13"/>
            <p:cNvSpPr txBox="1">
              <a:spLocks noChangeArrowheads="1"/>
            </p:cNvSpPr>
            <p:nvPr/>
          </p:nvSpPr>
          <p:spPr bwMode="auto">
            <a:xfrm>
              <a:off x="3742" y="3881"/>
              <a:ext cx="1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x</a:t>
              </a:r>
            </a:p>
          </p:txBody>
        </p:sp>
      </p:grpSp>
      <p:sp>
        <p:nvSpPr>
          <p:cNvPr id="25638" name="Line 9"/>
          <p:cNvSpPr>
            <a:spLocks noChangeShapeType="1"/>
          </p:cNvSpPr>
          <p:nvPr/>
        </p:nvSpPr>
        <p:spPr bwMode="auto">
          <a:xfrm rot="480000" flipV="1">
            <a:off x="2498725" y="5111750"/>
            <a:ext cx="782638" cy="1047750"/>
          </a:xfrm>
          <a:prstGeom prst="line">
            <a:avLst/>
          </a:prstGeom>
          <a:noFill/>
          <a:ln w="3175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9" name="Line 17"/>
          <p:cNvSpPr>
            <a:spLocks noChangeShapeType="1"/>
          </p:cNvSpPr>
          <p:nvPr/>
        </p:nvSpPr>
        <p:spPr bwMode="auto">
          <a:xfrm rot="480000" flipV="1">
            <a:off x="3370263" y="4787900"/>
            <a:ext cx="1174750" cy="473075"/>
          </a:xfrm>
          <a:prstGeom prst="line">
            <a:avLst/>
          </a:prstGeom>
          <a:noFill/>
          <a:ln w="31750">
            <a:solidFill>
              <a:srgbClr val="FF0000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0" name="Line 18"/>
          <p:cNvSpPr>
            <a:spLocks noChangeShapeType="1"/>
          </p:cNvSpPr>
          <p:nvPr/>
        </p:nvSpPr>
        <p:spPr bwMode="auto">
          <a:xfrm rot="480000" flipV="1">
            <a:off x="4633913" y="3916363"/>
            <a:ext cx="471488" cy="992187"/>
          </a:xfrm>
          <a:prstGeom prst="line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7" name="Line 36"/>
          <p:cNvSpPr>
            <a:spLocks noChangeShapeType="1"/>
          </p:cNvSpPr>
          <p:nvPr/>
        </p:nvSpPr>
        <p:spPr bwMode="auto">
          <a:xfrm>
            <a:off x="2425700" y="3072"/>
            <a:ext cx="21526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Line 37"/>
          <p:cNvSpPr>
            <a:spLocks noChangeShapeType="1"/>
          </p:cNvSpPr>
          <p:nvPr/>
        </p:nvSpPr>
        <p:spPr bwMode="auto">
          <a:xfrm>
            <a:off x="2425700" y="3264"/>
            <a:ext cx="9271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5" name="Text Box 53"/>
          <p:cNvSpPr txBox="1">
            <a:spLocks noChangeArrowheads="1"/>
          </p:cNvSpPr>
          <p:nvPr/>
        </p:nvSpPr>
        <p:spPr bwMode="auto">
          <a:xfrm>
            <a:off x="5026025" y="3443288"/>
            <a:ext cx="373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994523" y="3196627"/>
            <a:ext cx="1273176" cy="1325658"/>
            <a:chOff x="6994523" y="3196627"/>
            <a:chExt cx="1273176" cy="1325658"/>
          </a:xfrm>
        </p:grpSpPr>
        <p:sp>
          <p:nvSpPr>
            <p:cNvPr id="25635" name="Text Box 6"/>
            <p:cNvSpPr txBox="1">
              <a:spLocks noChangeArrowheads="1"/>
            </p:cNvSpPr>
            <p:nvPr/>
          </p:nvSpPr>
          <p:spPr bwMode="auto">
            <a:xfrm>
              <a:off x="6994523" y="3196627"/>
              <a:ext cx="30162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dirty="0">
                  <a:solidFill>
                    <a:srgbClr val="7030A0"/>
                  </a:solidFill>
                </a:rPr>
                <a:t>a</a:t>
              </a:r>
            </a:p>
          </p:txBody>
        </p:sp>
        <p:sp>
          <p:nvSpPr>
            <p:cNvPr id="25636" name="Text Box 21"/>
            <p:cNvSpPr txBox="1">
              <a:spLocks noChangeArrowheads="1"/>
            </p:cNvSpPr>
            <p:nvPr/>
          </p:nvSpPr>
          <p:spPr bwMode="auto">
            <a:xfrm>
              <a:off x="6994523" y="3693290"/>
              <a:ext cx="3587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25637" name="Text Box 23"/>
            <p:cNvSpPr txBox="1">
              <a:spLocks noChangeArrowheads="1"/>
            </p:cNvSpPr>
            <p:nvPr/>
          </p:nvSpPr>
          <p:spPr bwMode="auto">
            <a:xfrm>
              <a:off x="6994523" y="4125410"/>
              <a:ext cx="3587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 dirty="0">
                  <a:solidFill>
                    <a:srgbClr val="00B050"/>
                  </a:solidFill>
                </a:rPr>
                <a:t>c</a:t>
              </a:r>
            </a:p>
          </p:txBody>
        </p:sp>
        <p:cxnSp>
          <p:nvCxnSpPr>
            <p:cNvPr id="3" name="Straight Connector 2"/>
            <p:cNvCxnSpPr/>
            <p:nvPr/>
          </p:nvCxnSpPr>
          <p:spPr bwMode="auto">
            <a:xfrm>
              <a:off x="7353297" y="3443190"/>
              <a:ext cx="914400" cy="0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rgbClr val="7030A0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7345277" y="3916430"/>
              <a:ext cx="914400" cy="0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7353299" y="4341544"/>
              <a:ext cx="914400" cy="0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2" name="Line 18"/>
          <p:cNvSpPr>
            <a:spLocks noChangeShapeType="1"/>
          </p:cNvSpPr>
          <p:nvPr/>
        </p:nvSpPr>
        <p:spPr bwMode="auto">
          <a:xfrm rot="480000" flipV="1">
            <a:off x="3721743" y="4834929"/>
            <a:ext cx="471488" cy="992187"/>
          </a:xfrm>
          <a:prstGeom prst="line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17"/>
          <p:cNvSpPr>
            <a:spLocks noChangeShapeType="1"/>
          </p:cNvSpPr>
          <p:nvPr/>
        </p:nvSpPr>
        <p:spPr bwMode="auto">
          <a:xfrm rot="480000" flipV="1">
            <a:off x="2459196" y="5696284"/>
            <a:ext cx="1174750" cy="473075"/>
          </a:xfrm>
          <a:prstGeom prst="line">
            <a:avLst/>
          </a:prstGeom>
          <a:noFill/>
          <a:ln w="31750">
            <a:solidFill>
              <a:srgbClr val="FF0000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9"/>
          <p:cNvSpPr>
            <a:spLocks noChangeShapeType="1"/>
          </p:cNvSpPr>
          <p:nvPr/>
        </p:nvSpPr>
        <p:spPr bwMode="auto">
          <a:xfrm rot="480000" flipV="1">
            <a:off x="4322733" y="3889526"/>
            <a:ext cx="782638" cy="1047750"/>
          </a:xfrm>
          <a:prstGeom prst="line">
            <a:avLst/>
          </a:prstGeom>
          <a:noFill/>
          <a:ln w="3175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9"/>
          <p:cNvSpPr>
            <a:spLocks noChangeShapeType="1"/>
          </p:cNvSpPr>
          <p:nvPr/>
        </p:nvSpPr>
        <p:spPr bwMode="auto">
          <a:xfrm rot="480000" flipV="1">
            <a:off x="3096256" y="4187607"/>
            <a:ext cx="782638" cy="1047750"/>
          </a:xfrm>
          <a:prstGeom prst="line">
            <a:avLst/>
          </a:prstGeom>
          <a:noFill/>
          <a:ln w="31750">
            <a:solidFill>
              <a:schemeClr val="tx2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17"/>
          <p:cNvSpPr>
            <a:spLocks noChangeShapeType="1"/>
          </p:cNvSpPr>
          <p:nvPr/>
        </p:nvSpPr>
        <p:spPr bwMode="auto">
          <a:xfrm rot="480000" flipV="1">
            <a:off x="3973493" y="3863711"/>
            <a:ext cx="1174750" cy="473075"/>
          </a:xfrm>
          <a:prstGeom prst="line">
            <a:avLst/>
          </a:prstGeom>
          <a:noFill/>
          <a:ln w="31750">
            <a:solidFill>
              <a:srgbClr val="FF0000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18"/>
          <p:cNvSpPr>
            <a:spLocks noChangeShapeType="1"/>
          </p:cNvSpPr>
          <p:nvPr/>
        </p:nvSpPr>
        <p:spPr bwMode="auto">
          <a:xfrm rot="480000" flipV="1">
            <a:off x="2494053" y="5132587"/>
            <a:ext cx="471488" cy="992187"/>
          </a:xfrm>
          <a:prstGeom prst="line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4" name="Line 52"/>
          <p:cNvSpPr>
            <a:spLocks noChangeShapeType="1"/>
          </p:cNvSpPr>
          <p:nvPr/>
        </p:nvSpPr>
        <p:spPr bwMode="auto">
          <a:xfrm flipV="1">
            <a:off x="2432050" y="3956050"/>
            <a:ext cx="2743200" cy="2139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4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3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25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3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  <p:bldP spid="25638" grpId="0" animBg="1"/>
      <p:bldP spid="25639" grpId="0" animBg="1"/>
      <p:bldP spid="25640" grpId="0" animBg="1"/>
      <p:bldP spid="33845" grpId="0"/>
      <p:bldP spid="52" grpId="0" animBg="1"/>
      <p:bldP spid="53" grpId="0" animBg="1"/>
      <p:bldP spid="55" grpId="0" animBg="1"/>
      <p:bldP spid="56" grpId="0" animBg="1"/>
      <p:bldP spid="59" grpId="0" animBg="1"/>
      <p:bldP spid="60" grpId="0" animBg="1"/>
      <p:bldP spid="3384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32780"/>
            <a:ext cx="7886700" cy="994172"/>
          </a:xfrm>
        </p:spPr>
        <p:txBody>
          <a:bodyPr/>
          <a:lstStyle/>
          <a:p>
            <a:r>
              <a:rPr lang="en-US" sz="3200" dirty="0"/>
              <a:t>Geometric/Graphical Representation of Vectors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65226" y="1643944"/>
            <a:ext cx="7886700" cy="3263504"/>
          </a:xfrm>
        </p:spPr>
        <p:txBody>
          <a:bodyPr/>
          <a:lstStyle/>
          <a:p>
            <a:r>
              <a:rPr lang="en-US" sz="2000" dirty="0"/>
              <a:t>Remember to add them tip-to-tail.</a:t>
            </a:r>
          </a:p>
          <a:p>
            <a:r>
              <a:rPr lang="en-US" sz="2000" dirty="0"/>
              <a:t>The resultant is always drawn from the tail of the first vector to the tip of the last.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commutative property allows you to add any number of vectors in any order you want.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300262" y="2746959"/>
            <a:ext cx="985838" cy="921544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286099" y="2746959"/>
            <a:ext cx="871538" cy="250031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300262" y="2996990"/>
            <a:ext cx="1857375" cy="685800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prstDash val="sysDash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92549" y="2840793"/>
                <a:ext cx="220252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065" y="2644724"/>
                <a:ext cx="267509" cy="41652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78702" y="2540161"/>
                <a:ext cx="230641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269" y="2243882"/>
                <a:ext cx="279179" cy="41408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82085" y="3370396"/>
                <a:ext cx="220124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2779" y="3350862"/>
                <a:ext cx="267509" cy="41652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V="1">
            <a:off x="1168307" y="4837059"/>
            <a:ext cx="985838" cy="921544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154145" y="4837059"/>
            <a:ext cx="871538" cy="250031"/>
          </a:xfrm>
          <a:prstGeom prst="straightConnector1">
            <a:avLst/>
          </a:prstGeom>
          <a:ln w="25400">
            <a:solidFill>
              <a:schemeClr val="accent2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818128" y="4992798"/>
            <a:ext cx="357040" cy="754911"/>
          </a:xfrm>
          <a:prstGeom prst="straightConnector1">
            <a:avLst/>
          </a:prstGeom>
          <a:ln w="25400">
            <a:solidFill>
              <a:schemeClr val="accent4"/>
            </a:solidFill>
            <a:prstDash val="sysDash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740405" y="4757985"/>
                <a:ext cx="220252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405" y="4757985"/>
                <a:ext cx="220252" cy="312458"/>
              </a:xfrm>
              <a:prstGeom prst="rect">
                <a:avLst/>
              </a:prstGeom>
              <a:blipFill rotWithShape="0">
                <a:blip r:embed="rId5"/>
                <a:stretch>
                  <a:fillRect l="-18919" t="-43137" r="-100000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546747" y="4630261"/>
                <a:ext cx="230641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6747" y="4630261"/>
                <a:ext cx="230641" cy="310598"/>
              </a:xfrm>
              <a:prstGeom prst="rect">
                <a:avLst/>
              </a:prstGeom>
              <a:blipFill rotWithShape="0">
                <a:blip r:embed="rId6"/>
                <a:stretch>
                  <a:fillRect l="-21053" r="-15789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413955" y="4633720"/>
                <a:ext cx="220124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955" y="4633720"/>
                <a:ext cx="220124" cy="312458"/>
              </a:xfrm>
              <a:prstGeom prst="rect">
                <a:avLst/>
              </a:prstGeom>
              <a:blipFill rotWithShape="0">
                <a:blip r:embed="rId7"/>
                <a:stretch>
                  <a:fillRect l="-19444" t="-41176" r="-102778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V="1">
            <a:off x="3025532" y="4801714"/>
            <a:ext cx="1264746" cy="285376"/>
          </a:xfrm>
          <a:prstGeom prst="straightConnector1">
            <a:avLst/>
          </a:prstGeom>
          <a:ln w="25400">
            <a:solidFill>
              <a:schemeClr val="accent6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2412829" y="4801714"/>
            <a:ext cx="1873271" cy="807724"/>
          </a:xfrm>
          <a:prstGeom prst="straightConnector1">
            <a:avLst/>
          </a:prstGeom>
          <a:ln w="25400">
            <a:solidFill>
              <a:srgbClr val="FF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818414" y="4989928"/>
            <a:ext cx="1594415" cy="621374"/>
          </a:xfrm>
          <a:prstGeom prst="straightConnector1">
            <a:avLst/>
          </a:prstGeom>
          <a:ln w="25400">
            <a:solidFill>
              <a:srgbClr val="7030A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089652" y="4748005"/>
                <a:ext cx="225446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652" y="4748005"/>
                <a:ext cx="225446" cy="310598"/>
              </a:xfrm>
              <a:prstGeom prst="rect">
                <a:avLst/>
              </a:prstGeom>
              <a:blipFill rotWithShape="0">
                <a:blip r:embed="rId8"/>
                <a:stretch>
                  <a:fillRect l="-21622" r="-16216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360984" y="5184137"/>
                <a:ext cx="239168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984" y="5184137"/>
                <a:ext cx="239168" cy="310598"/>
              </a:xfrm>
              <a:prstGeom prst="rect">
                <a:avLst/>
              </a:prstGeom>
              <a:blipFill rotWithShape="0">
                <a:blip r:embed="rId9"/>
                <a:stretch>
                  <a:fillRect l="-17500" r="-15000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0616" y="5289898"/>
                <a:ext cx="226344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16" y="5289898"/>
                <a:ext cx="226344" cy="310598"/>
              </a:xfrm>
              <a:prstGeom prst="rect">
                <a:avLst/>
              </a:prstGeom>
              <a:blipFill rotWithShape="0">
                <a:blip r:embed="rId10"/>
                <a:stretch>
                  <a:fillRect l="-21622" r="-16216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 flipV="1">
            <a:off x="6645343" y="4812967"/>
            <a:ext cx="985838" cy="921544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425012" y="4708573"/>
            <a:ext cx="871538" cy="250031"/>
          </a:xfrm>
          <a:prstGeom prst="straightConnector1">
            <a:avLst/>
          </a:prstGeom>
          <a:ln w="25400">
            <a:solidFill>
              <a:schemeClr val="accent2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195326" y="5205656"/>
                <a:ext cx="220252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326" y="5205656"/>
                <a:ext cx="220252" cy="312458"/>
              </a:xfrm>
              <a:prstGeom prst="rect">
                <a:avLst/>
              </a:prstGeom>
              <a:blipFill rotWithShape="0">
                <a:blip r:embed="rId11"/>
                <a:stretch>
                  <a:fillRect l="-19444" t="-43137" r="-105556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870514" y="4520130"/>
                <a:ext cx="230641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0514" y="4520130"/>
                <a:ext cx="230641" cy="310598"/>
              </a:xfrm>
              <a:prstGeom prst="rect">
                <a:avLst/>
              </a:prstGeom>
              <a:blipFill rotWithShape="0">
                <a:blip r:embed="rId12"/>
                <a:stretch>
                  <a:fillRect l="-18421" r="-18421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36210" y="5555479"/>
                <a:ext cx="220124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6210" y="5555479"/>
                <a:ext cx="220124" cy="312458"/>
              </a:xfrm>
              <a:prstGeom prst="rect">
                <a:avLst/>
              </a:prstGeom>
              <a:blipFill rotWithShape="0">
                <a:blip r:embed="rId13"/>
                <a:stretch>
                  <a:fillRect l="-19444" t="-40385" r="-102778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 flipV="1">
            <a:off x="5753327" y="5330247"/>
            <a:ext cx="1264746" cy="285376"/>
          </a:xfrm>
          <a:prstGeom prst="straightConnector1">
            <a:avLst/>
          </a:prstGeom>
          <a:ln w="25400">
            <a:solidFill>
              <a:schemeClr val="accent6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5753326" y="4812511"/>
            <a:ext cx="1873271" cy="807724"/>
          </a:xfrm>
          <a:prstGeom prst="straightConnector1">
            <a:avLst/>
          </a:prstGeom>
          <a:ln w="25400">
            <a:solidFill>
              <a:srgbClr val="FF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5422388" y="4718047"/>
            <a:ext cx="1594415" cy="621374"/>
          </a:xfrm>
          <a:prstGeom prst="straightConnector1">
            <a:avLst/>
          </a:prstGeom>
          <a:ln w="25400">
            <a:solidFill>
              <a:srgbClr val="7030A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827837" y="4969320"/>
                <a:ext cx="225446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837" y="4969320"/>
                <a:ext cx="225446" cy="310598"/>
              </a:xfrm>
              <a:prstGeom prst="rect">
                <a:avLst/>
              </a:prstGeom>
              <a:blipFill rotWithShape="0">
                <a:blip r:embed="rId14"/>
                <a:stretch>
                  <a:fillRect l="-18919" r="-18919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84822" y="4805477"/>
                <a:ext cx="239168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822" y="4805477"/>
                <a:ext cx="239168" cy="310598"/>
              </a:xfrm>
              <a:prstGeom prst="rect">
                <a:avLst/>
              </a:prstGeom>
              <a:blipFill rotWithShape="0">
                <a:blip r:embed="rId15"/>
                <a:stretch>
                  <a:fillRect l="-20513" r="-1538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395702" y="5527304"/>
                <a:ext cx="226344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</m:oMath>
                  </m:oMathPara>
                </a14:m>
                <a:endParaRPr lang="en-US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702" y="5527304"/>
                <a:ext cx="226344" cy="310598"/>
              </a:xfrm>
              <a:prstGeom prst="rect">
                <a:avLst/>
              </a:prstGeom>
              <a:blipFill rotWithShape="0">
                <a:blip r:embed="rId16"/>
                <a:stretch>
                  <a:fillRect l="-18919" r="-18919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>
          <a:xfrm flipH="1" flipV="1">
            <a:off x="6296955" y="4960760"/>
            <a:ext cx="357040" cy="754911"/>
          </a:xfrm>
          <a:prstGeom prst="straightConnector1">
            <a:avLst/>
          </a:prstGeom>
          <a:ln w="25400">
            <a:solidFill>
              <a:schemeClr val="accent4"/>
            </a:solidFill>
            <a:prstDash val="sysDash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Equal 48"/>
          <p:cNvSpPr/>
          <p:nvPr/>
        </p:nvSpPr>
        <p:spPr>
          <a:xfrm>
            <a:off x="4459518" y="4981762"/>
            <a:ext cx="749456" cy="41776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628650" y="5834349"/>
                <a:ext cx="2590196" cy="404791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i="1" dirty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i="1" dirty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  <m:r>
                        <a:rPr lang="en-US" i="1" dirty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5834349"/>
                <a:ext cx="2590196" cy="404791"/>
              </a:xfrm>
              <a:prstGeom prst="rect">
                <a:avLst/>
              </a:prstGeom>
              <a:blipFill rotWithShape="0">
                <a:blip r:embed="rId17"/>
                <a:stretch>
                  <a:fillRect t="-19118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5386850" y="5837207"/>
                <a:ext cx="2590196" cy="404791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i="1" dirty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i="1" dirty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r>
                        <a:rPr lang="en-US" i="1" dirty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850" y="5837207"/>
                <a:ext cx="2590196" cy="404791"/>
              </a:xfrm>
              <a:prstGeom prst="rect">
                <a:avLst/>
              </a:prstGeom>
              <a:blipFill rotWithShape="0">
                <a:blip r:embed="rId18"/>
                <a:stretch>
                  <a:fillRect t="-19118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984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1" grpId="0"/>
      <p:bldP spid="12" grpId="0"/>
      <p:bldP spid="13" grpId="0"/>
      <p:bldP spid="17" grpId="0"/>
      <p:bldP spid="18" grpId="0"/>
      <p:bldP spid="19" grpId="0"/>
      <p:bldP spid="27" grpId="0"/>
      <p:bldP spid="28" grpId="0"/>
      <p:bldP spid="29" grpId="0"/>
      <p:bldP spid="33" grpId="0"/>
      <p:bldP spid="34" grpId="0"/>
      <p:bldP spid="35" grpId="0"/>
      <p:bldP spid="39" grpId="0"/>
      <p:bldP spid="40" grpId="0"/>
      <p:bldP spid="41" grpId="0"/>
      <p:bldP spid="49" grpId="0" animBg="1"/>
      <p:bldP spid="50" grpId="0" animBg="1"/>
      <p:bldP spid="5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Ideas</a:t>
            </a:r>
          </a:p>
        </p:txBody>
      </p:sp>
      <p:sp>
        <p:nvSpPr>
          <p:cNvPr id="368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Vector: Magnitude and Direction</a:t>
            </a:r>
          </a:p>
          <a:p>
            <a:r>
              <a:rPr lang="en-US" altLang="en-US" sz="2800"/>
              <a:t>Scalar: Magnitude only</a:t>
            </a:r>
          </a:p>
          <a:p>
            <a:r>
              <a:rPr lang="en-US" altLang="en-US" sz="2800"/>
              <a:t>When drawing vectors:</a:t>
            </a:r>
          </a:p>
          <a:p>
            <a:pPr lvl="1"/>
            <a:r>
              <a:rPr lang="en-US" altLang="en-US" sz="2400"/>
              <a:t>Scale them for magnitude.</a:t>
            </a:r>
          </a:p>
          <a:p>
            <a:pPr lvl="1"/>
            <a:r>
              <a:rPr lang="en-US" altLang="en-US" sz="2400"/>
              <a:t>Maintain the proper direction.</a:t>
            </a:r>
          </a:p>
          <a:p>
            <a:r>
              <a:rPr lang="en-US" altLang="en-US" sz="2800"/>
              <a:t>Vectors can be analyzed graphically or by using coordinates.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Subtracting Vectors using the Pythagorean Theorem</a:t>
            </a:r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908050" y="2425700"/>
            <a:ext cx="12334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rot="-5400000">
            <a:off x="2905125" y="197485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163638" y="2505075"/>
            <a:ext cx="61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4 m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087688" y="2500313"/>
            <a:ext cx="61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3 m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454275" y="2212975"/>
            <a:ext cx="27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-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5489575" y="2435225"/>
            <a:ext cx="12334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rot="5400000" flipV="1">
            <a:off x="6253163" y="2884488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4381500" y="2214563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=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rot="5400000" flipV="1">
            <a:off x="5657850" y="2265363"/>
            <a:ext cx="885825" cy="12065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6748463" y="2622550"/>
            <a:ext cx="61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3 m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5724525" y="2035175"/>
            <a:ext cx="614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4 m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5434013" y="2776538"/>
            <a:ext cx="61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5 m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316038" y="3594100"/>
            <a:ext cx="5029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</a:t>
            </a:r>
            <a:r>
              <a:rPr lang="en-US" altLang="en-US" sz="2400" baseline="30000"/>
              <a:t>2</a:t>
            </a:r>
            <a:r>
              <a:rPr lang="en-US" altLang="en-US" sz="2400"/>
              <a:t>         +     B</a:t>
            </a:r>
            <a:r>
              <a:rPr lang="en-US" altLang="en-US" sz="2400" baseline="30000"/>
              <a:t>2</a:t>
            </a:r>
            <a:r>
              <a:rPr lang="en-US" altLang="en-US" sz="2400"/>
              <a:t>         =           C</a:t>
            </a:r>
            <a:r>
              <a:rPr lang="en-US" altLang="en-US" sz="2400" baseline="30000"/>
              <a:t>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(4m)</a:t>
            </a:r>
            <a:r>
              <a:rPr lang="en-US" altLang="en-US" sz="2400" baseline="30000"/>
              <a:t>2</a:t>
            </a:r>
            <a:r>
              <a:rPr lang="en-US" altLang="en-US" sz="2400"/>
              <a:t>    +   (3m)</a:t>
            </a:r>
            <a:r>
              <a:rPr lang="en-US" altLang="en-US" sz="2400" baseline="30000"/>
              <a:t>2</a:t>
            </a:r>
            <a:r>
              <a:rPr lang="en-US" altLang="en-US" sz="2400"/>
              <a:t>      =         (5m)</a:t>
            </a:r>
            <a:r>
              <a:rPr lang="en-US" altLang="en-US" sz="2400" baseline="30000"/>
              <a:t>2</a:t>
            </a:r>
            <a:endParaRPr lang="en-US" altLang="en-US" sz="2400"/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838200" y="5472113"/>
            <a:ext cx="79756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hlink"/>
                </a:solidFill>
              </a:rPr>
              <a:t>When subtracting vectors, invert the second one before adding them tip to tail.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2478088" y="2449513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</a:t>
            </a: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3443288" y="2692400"/>
            <a:ext cx="363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B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786563" y="1665288"/>
            <a:ext cx="1771650" cy="657225"/>
            <a:chOff x="6786108" y="1665843"/>
            <a:chExt cx="1772734" cy="656608"/>
          </a:xfrm>
        </p:grpSpPr>
        <p:sp>
          <p:nvSpPr>
            <p:cNvPr id="11284" name="TextBox 21"/>
            <p:cNvSpPr txBox="1">
              <a:spLocks noChangeArrowheads="1"/>
            </p:cNvSpPr>
            <p:nvPr/>
          </p:nvSpPr>
          <p:spPr bwMode="auto">
            <a:xfrm>
              <a:off x="7375185" y="1665843"/>
              <a:ext cx="118365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Tip to Tail</a:t>
              </a:r>
            </a:p>
          </p:txBody>
        </p:sp>
        <p:cxnSp>
          <p:nvCxnSpPr>
            <p:cNvPr id="11285" name="Straight Arrow Connector 22"/>
            <p:cNvCxnSpPr>
              <a:cxnSpLocks noChangeShapeType="1"/>
            </p:cNvCxnSpPr>
            <p:nvPr/>
          </p:nvCxnSpPr>
          <p:spPr bwMode="auto">
            <a:xfrm flipH="1">
              <a:off x="6786108" y="1850509"/>
              <a:ext cx="595314" cy="471942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8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0800000">
                                      <p:cBhvr>
                                        <p:cTn id="38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5.78035E-8 L 1.66667E-6 0.1521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6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0.13402 0.0009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1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25603" grpId="1" animBg="1"/>
      <p:bldP spid="25604" grpId="0" animBg="1"/>
      <p:bldP spid="25604" grpId="1" animBg="1"/>
      <p:bldP spid="25604" grpId="2" animBg="1"/>
      <p:bldP spid="25605" grpId="0"/>
      <p:bldP spid="25605" grpId="1"/>
      <p:bldP spid="25606" grpId="0"/>
      <p:bldP spid="25606" grpId="1"/>
      <p:bldP spid="25607" grpId="0"/>
      <p:bldP spid="25607" grpId="1"/>
      <p:bldP spid="25608" grpId="0" animBg="1"/>
      <p:bldP spid="25609" grpId="0" animBg="1"/>
      <p:bldP spid="25610" grpId="0"/>
      <p:bldP spid="25611" grpId="0" animBg="1"/>
      <p:bldP spid="25612" grpId="0"/>
      <p:bldP spid="25613" grpId="0"/>
      <p:bldP spid="25614" grpId="0"/>
      <p:bldP spid="25615" grpId="0" autoUpdateAnimBg="0"/>
      <p:bldP spid="25616" grpId="0" autoUpdateAnimBg="0"/>
      <p:bldP spid="25618" grpId="0"/>
      <p:bldP spid="256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Law of Cosines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96950" y="1771650"/>
            <a:ext cx="76739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If the angle between the two vectors is more or less than 90º, then the Law of Cosines can be used to determine the resultant vector.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1358900" y="5081588"/>
            <a:ext cx="47910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C</a:t>
            </a:r>
            <a:r>
              <a:rPr lang="en-US" altLang="en-US" sz="2000" baseline="30000"/>
              <a:t>2</a:t>
            </a:r>
            <a:r>
              <a:rPr lang="en-US" altLang="en-US" sz="2000"/>
              <a:t> = A</a:t>
            </a:r>
            <a:r>
              <a:rPr lang="en-US" altLang="en-US" sz="2000" baseline="30000"/>
              <a:t>2</a:t>
            </a:r>
            <a:r>
              <a:rPr lang="en-US" altLang="en-US" sz="2000"/>
              <a:t> + B</a:t>
            </a:r>
            <a:r>
              <a:rPr lang="en-US" altLang="en-US" sz="2000" baseline="30000"/>
              <a:t>2</a:t>
            </a:r>
            <a:r>
              <a:rPr lang="en-US" altLang="en-US" sz="2000"/>
              <a:t> – 2ABCos </a:t>
            </a:r>
            <a:r>
              <a:rPr lang="en-US" altLang="en-US" sz="2000">
                <a:sym typeface="Symbol" pitchFamily="18" charset="2"/>
              </a:rPr>
              <a:t></a:t>
            </a:r>
            <a:endParaRPr lang="en-US" altLang="en-US" sz="2000" baseline="30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C</a:t>
            </a:r>
            <a:r>
              <a:rPr lang="en-US" altLang="en-US" sz="2000" baseline="30000"/>
              <a:t>2</a:t>
            </a:r>
            <a:r>
              <a:rPr lang="en-US" altLang="en-US" sz="2000"/>
              <a:t> = (7m)</a:t>
            </a:r>
            <a:r>
              <a:rPr lang="en-US" altLang="en-US" sz="2000" baseline="30000"/>
              <a:t>2</a:t>
            </a:r>
            <a:r>
              <a:rPr lang="en-US" altLang="en-US" sz="2000"/>
              <a:t> + (5m)</a:t>
            </a:r>
            <a:r>
              <a:rPr lang="en-US" altLang="en-US" sz="2000" baseline="30000"/>
              <a:t>2</a:t>
            </a:r>
            <a:r>
              <a:rPr lang="en-US" altLang="en-US" sz="2000"/>
              <a:t> – 2(7m)(5m)Cos </a:t>
            </a:r>
            <a:r>
              <a:rPr lang="en-US" altLang="en-US" sz="2000">
                <a:sym typeface="Symbol" pitchFamily="18" charset="2"/>
              </a:rPr>
              <a:t>80</a:t>
            </a:r>
            <a:r>
              <a:rPr lang="en-US" altLang="en-US" sz="2000"/>
              <a:t>º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0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C = 7.9 m</a:t>
            </a:r>
            <a:endParaRPr lang="en-US" altLang="en-US" sz="2000" baseline="30000"/>
          </a:p>
        </p:txBody>
      </p:sp>
      <p:grpSp>
        <p:nvGrpSpPr>
          <p:cNvPr id="26644" name="Group 20"/>
          <p:cNvGrpSpPr>
            <a:grpSpLocks/>
          </p:cNvGrpSpPr>
          <p:nvPr/>
        </p:nvGrpSpPr>
        <p:grpSpPr bwMode="auto">
          <a:xfrm>
            <a:off x="857250" y="2965450"/>
            <a:ext cx="7859713" cy="2019300"/>
            <a:chOff x="540" y="1868"/>
            <a:chExt cx="4951" cy="1272"/>
          </a:xfrm>
        </p:grpSpPr>
        <p:sp>
          <p:nvSpPr>
            <p:cNvPr id="12297" name="Text Box 5"/>
            <p:cNvSpPr txBox="1">
              <a:spLocks noChangeArrowheads="1"/>
            </p:cNvSpPr>
            <p:nvPr/>
          </p:nvSpPr>
          <p:spPr bwMode="auto">
            <a:xfrm>
              <a:off x="913" y="2868"/>
              <a:ext cx="3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7 m</a:t>
              </a:r>
            </a:p>
          </p:txBody>
        </p:sp>
        <p:sp>
          <p:nvSpPr>
            <p:cNvPr id="12298" name="Line 6"/>
            <p:cNvSpPr>
              <a:spLocks noChangeShapeType="1"/>
            </p:cNvSpPr>
            <p:nvPr/>
          </p:nvSpPr>
          <p:spPr bwMode="auto">
            <a:xfrm rot="-2441039">
              <a:off x="540" y="2361"/>
              <a:ext cx="1353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9" name="Line 7"/>
            <p:cNvSpPr>
              <a:spLocks noChangeShapeType="1"/>
            </p:cNvSpPr>
            <p:nvPr/>
          </p:nvSpPr>
          <p:spPr bwMode="auto">
            <a:xfrm rot="7274043" flipV="1">
              <a:off x="2466" y="1995"/>
              <a:ext cx="558" cy="7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0" name="Text Box 8"/>
            <p:cNvSpPr txBox="1">
              <a:spLocks noChangeArrowheads="1"/>
            </p:cNvSpPr>
            <p:nvPr/>
          </p:nvSpPr>
          <p:spPr bwMode="auto">
            <a:xfrm>
              <a:off x="2619" y="2862"/>
              <a:ext cx="3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5 m</a:t>
              </a:r>
            </a:p>
          </p:txBody>
        </p:sp>
        <p:sp>
          <p:nvSpPr>
            <p:cNvPr id="12301" name="Text Box 9"/>
            <p:cNvSpPr txBox="1">
              <a:spLocks noChangeArrowheads="1"/>
            </p:cNvSpPr>
            <p:nvPr/>
          </p:nvSpPr>
          <p:spPr bwMode="auto">
            <a:xfrm>
              <a:off x="1999" y="2383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+</a:t>
              </a:r>
            </a:p>
          </p:txBody>
        </p:sp>
        <p:sp>
          <p:nvSpPr>
            <p:cNvPr id="12302" name="Text Box 10"/>
            <p:cNvSpPr txBox="1">
              <a:spLocks noChangeArrowheads="1"/>
            </p:cNvSpPr>
            <p:nvPr/>
          </p:nvSpPr>
          <p:spPr bwMode="auto">
            <a:xfrm>
              <a:off x="3482" y="2346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=</a:t>
              </a:r>
            </a:p>
          </p:txBody>
        </p:sp>
        <p:sp>
          <p:nvSpPr>
            <p:cNvPr id="12303" name="Line 11"/>
            <p:cNvSpPr>
              <a:spLocks noChangeShapeType="1"/>
            </p:cNvSpPr>
            <p:nvPr/>
          </p:nvSpPr>
          <p:spPr bwMode="auto">
            <a:xfrm rot="-2441039">
              <a:off x="3488" y="2438"/>
              <a:ext cx="1353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Line 12"/>
            <p:cNvSpPr>
              <a:spLocks noChangeShapeType="1"/>
            </p:cNvSpPr>
            <p:nvPr/>
          </p:nvSpPr>
          <p:spPr bwMode="auto">
            <a:xfrm rot="7274043" flipV="1">
              <a:off x="4565" y="2073"/>
              <a:ext cx="558" cy="7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Line 13"/>
            <p:cNvSpPr>
              <a:spLocks noChangeShapeType="1"/>
            </p:cNvSpPr>
            <p:nvPr/>
          </p:nvSpPr>
          <p:spPr bwMode="auto">
            <a:xfrm>
              <a:off x="3660" y="2880"/>
              <a:ext cx="1372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Text Box 14"/>
            <p:cNvSpPr txBox="1">
              <a:spLocks noChangeArrowheads="1"/>
            </p:cNvSpPr>
            <p:nvPr/>
          </p:nvSpPr>
          <p:spPr bwMode="auto">
            <a:xfrm>
              <a:off x="4518" y="2083"/>
              <a:ext cx="1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ym typeface="Symbol" pitchFamily="18" charset="2"/>
                </a:rPr>
                <a:t></a:t>
              </a:r>
              <a:endParaRPr lang="en-US" altLang="en-US" sz="2000"/>
            </a:p>
          </p:txBody>
        </p:sp>
        <p:sp>
          <p:nvSpPr>
            <p:cNvPr id="12307" name="Text Box 15"/>
            <p:cNvSpPr txBox="1">
              <a:spLocks noChangeArrowheads="1"/>
            </p:cNvSpPr>
            <p:nvPr/>
          </p:nvSpPr>
          <p:spPr bwMode="auto">
            <a:xfrm>
              <a:off x="4864" y="2254"/>
              <a:ext cx="3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5 m</a:t>
              </a:r>
            </a:p>
          </p:txBody>
        </p:sp>
        <p:sp>
          <p:nvSpPr>
            <p:cNvPr id="12308" name="Text Box 16"/>
            <p:cNvSpPr txBox="1">
              <a:spLocks noChangeArrowheads="1"/>
            </p:cNvSpPr>
            <p:nvPr/>
          </p:nvSpPr>
          <p:spPr bwMode="auto">
            <a:xfrm>
              <a:off x="3816" y="2169"/>
              <a:ext cx="3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7 m</a:t>
              </a:r>
            </a:p>
          </p:txBody>
        </p:sp>
        <p:sp>
          <p:nvSpPr>
            <p:cNvPr id="12309" name="Text Box 17"/>
            <p:cNvSpPr txBox="1">
              <a:spLocks noChangeArrowheads="1"/>
            </p:cNvSpPr>
            <p:nvPr/>
          </p:nvSpPr>
          <p:spPr bwMode="auto">
            <a:xfrm>
              <a:off x="4814" y="1868"/>
              <a:ext cx="67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ym typeface="Symbol" pitchFamily="18" charset="2"/>
                </a:rPr>
                <a:t> = 80</a:t>
              </a:r>
              <a:r>
                <a:rPr lang="en-US" altLang="en-US" sz="2000"/>
                <a:t>º</a:t>
              </a:r>
            </a:p>
          </p:txBody>
        </p:sp>
        <p:sp>
          <p:nvSpPr>
            <p:cNvPr id="12310" name="Text Box 19"/>
            <p:cNvSpPr txBox="1">
              <a:spLocks noChangeArrowheads="1"/>
            </p:cNvSpPr>
            <p:nvPr/>
          </p:nvSpPr>
          <p:spPr bwMode="auto">
            <a:xfrm>
              <a:off x="4344" y="2890"/>
              <a:ext cx="2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C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410200" y="3011488"/>
            <a:ext cx="1803400" cy="368300"/>
            <a:chOff x="5409596" y="3011226"/>
            <a:chExt cx="1803864" cy="369332"/>
          </a:xfrm>
        </p:grpSpPr>
        <p:sp>
          <p:nvSpPr>
            <p:cNvPr id="12295" name="TextBox 22"/>
            <p:cNvSpPr txBox="1">
              <a:spLocks noChangeArrowheads="1"/>
            </p:cNvSpPr>
            <p:nvPr/>
          </p:nvSpPr>
          <p:spPr bwMode="auto">
            <a:xfrm>
              <a:off x="5409596" y="3011226"/>
              <a:ext cx="118365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Tip to Tail</a:t>
              </a:r>
            </a:p>
          </p:txBody>
        </p:sp>
        <p:cxnSp>
          <p:nvCxnSpPr>
            <p:cNvPr id="12296" name="Straight Arrow Connector 23"/>
            <p:cNvCxnSpPr>
              <a:cxnSpLocks noChangeShapeType="1"/>
            </p:cNvCxnSpPr>
            <p:nvPr/>
          </p:nvCxnSpPr>
          <p:spPr bwMode="auto">
            <a:xfrm flipV="1">
              <a:off x="6578739" y="3191213"/>
              <a:ext cx="634721" cy="9359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utoUpdateAnimBg="0"/>
      <p:bldP spid="2664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 vs. Scalar</a:t>
            </a:r>
          </a:p>
        </p:txBody>
      </p:sp>
      <p:sp>
        <p:nvSpPr>
          <p:cNvPr id="1843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05000"/>
            <a:ext cx="3810000" cy="2562225"/>
          </a:xfrm>
        </p:spPr>
        <p:txBody>
          <a:bodyPr/>
          <a:lstStyle/>
          <a:p>
            <a:r>
              <a:rPr lang="en-US" altLang="en-US"/>
              <a:t>Vectors</a:t>
            </a:r>
          </a:p>
          <a:p>
            <a:pPr lvl="1"/>
            <a:r>
              <a:rPr lang="en-US" altLang="en-US"/>
              <a:t>Displacement (</a:t>
            </a:r>
            <a:r>
              <a:rPr lang="en-US" altLang="en-US" b="1"/>
              <a:t>d</a:t>
            </a:r>
            <a:r>
              <a:rPr lang="en-US" altLang="en-US"/>
              <a:t>)</a:t>
            </a:r>
          </a:p>
          <a:p>
            <a:pPr lvl="1"/>
            <a:r>
              <a:rPr lang="en-US" altLang="en-US"/>
              <a:t>Velocity (</a:t>
            </a:r>
            <a:r>
              <a:rPr lang="en-US" altLang="en-US" b="1"/>
              <a:t>v</a:t>
            </a:r>
            <a:r>
              <a:rPr lang="en-US" altLang="en-US"/>
              <a:t>)</a:t>
            </a:r>
          </a:p>
          <a:p>
            <a:pPr lvl="1"/>
            <a:r>
              <a:rPr lang="en-US" altLang="en-US"/>
              <a:t>Weight / Force (</a:t>
            </a:r>
            <a:r>
              <a:rPr lang="en-US" altLang="en-US" b="1"/>
              <a:t>F</a:t>
            </a:r>
            <a:r>
              <a:rPr lang="en-US" altLang="en-US"/>
              <a:t>)</a:t>
            </a:r>
          </a:p>
          <a:p>
            <a:pPr lvl="1"/>
            <a:r>
              <a:rPr lang="en-US" altLang="en-US"/>
              <a:t> Acceleration (</a:t>
            </a:r>
            <a:r>
              <a:rPr lang="en-US" altLang="en-US" b="1"/>
              <a:t>a</a:t>
            </a:r>
            <a:r>
              <a:rPr lang="en-US" altLang="en-US"/>
              <a:t>)</a:t>
            </a:r>
          </a:p>
        </p:txBody>
      </p:sp>
      <p:sp>
        <p:nvSpPr>
          <p:cNvPr id="1843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905000"/>
            <a:ext cx="3810000" cy="2590800"/>
          </a:xfrm>
        </p:spPr>
        <p:txBody>
          <a:bodyPr/>
          <a:lstStyle/>
          <a:p>
            <a:r>
              <a:rPr lang="en-US" altLang="en-US"/>
              <a:t>Scalars</a:t>
            </a:r>
          </a:p>
          <a:p>
            <a:pPr lvl="1"/>
            <a:r>
              <a:rPr lang="en-US" altLang="en-US"/>
              <a:t>Distance (</a:t>
            </a:r>
            <a:r>
              <a:rPr lang="en-US" altLang="en-US" i="1"/>
              <a:t>d</a:t>
            </a:r>
            <a:r>
              <a:rPr lang="en-US" altLang="en-US"/>
              <a:t>)</a:t>
            </a:r>
          </a:p>
          <a:p>
            <a:pPr lvl="1"/>
            <a:r>
              <a:rPr lang="en-US" altLang="en-US"/>
              <a:t>Speed (</a:t>
            </a:r>
            <a:r>
              <a:rPr lang="en-US" altLang="en-US" i="1"/>
              <a:t>v</a:t>
            </a:r>
            <a:r>
              <a:rPr lang="en-US" altLang="en-US"/>
              <a:t>)</a:t>
            </a:r>
          </a:p>
          <a:p>
            <a:pPr lvl="1"/>
            <a:r>
              <a:rPr lang="en-US" altLang="en-US"/>
              <a:t>Mass (m)</a:t>
            </a:r>
          </a:p>
          <a:p>
            <a:pPr lvl="1"/>
            <a:r>
              <a:rPr lang="en-US" altLang="en-US"/>
              <a:t>Time (t)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185863" y="4637088"/>
            <a:ext cx="7516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hlink"/>
                </a:solidFill>
              </a:rPr>
              <a:t>Note: Vectors are normally represented in bold face while scalars are not.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bldLvl="2" autoUpdateAnimBg="0"/>
      <p:bldP spid="18437" grpId="0" build="p" bldLvl="2" autoUpdateAnimBg="0"/>
      <p:bldP spid="1843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Vector vs. Scalar </a:t>
            </a:r>
            <a:r>
              <a:rPr lang="en-US" altLang="en-US" sz="3200" dirty="0"/>
              <a:t>(Distance vs. Displacement)</a:t>
            </a:r>
            <a:endParaRPr lang="en-US" altLang="en-US" dirty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24000"/>
            <a:ext cx="6448425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6" name="Line 4"/>
          <p:cNvSpPr>
            <a:spLocks noChangeShapeType="1"/>
          </p:cNvSpPr>
          <p:nvPr/>
        </p:nvSpPr>
        <p:spPr bwMode="auto">
          <a:xfrm flipV="1">
            <a:off x="3276600" y="2362200"/>
            <a:ext cx="0" cy="3352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rot="5400000" flipV="1">
            <a:off x="5160963" y="471487"/>
            <a:ext cx="0" cy="3775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7035800" y="2362200"/>
            <a:ext cx="0" cy="1336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 flipV="1">
            <a:off x="3276600" y="3714750"/>
            <a:ext cx="3746500" cy="19939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4829175" y="5086350"/>
            <a:ext cx="3895725" cy="1196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The resultant will always be less than or equal to the scalar value.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2287588" y="3779838"/>
            <a:ext cx="900112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670 m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7156450" y="2843213"/>
            <a:ext cx="900113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270 m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4378325" y="1865313"/>
            <a:ext cx="900113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770 m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4541838" y="4237038"/>
            <a:ext cx="930275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868 m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151280" y="6189295"/>
            <a:ext cx="2178050" cy="4001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/>
              <a:t>d</a:t>
            </a:r>
            <a:r>
              <a:rPr lang="en-US" altLang="en-US" sz="2000" dirty="0"/>
              <a:t> = 868 m NE</a:t>
            </a:r>
            <a:endParaRPr lang="en-US" altLang="en-US" sz="2000" b="1" dirty="0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144379" y="1673225"/>
            <a:ext cx="4221247" cy="4001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What is the total distance traveled?</a:t>
            </a: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151280" y="2068513"/>
            <a:ext cx="2178050" cy="4001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 dirty="0" err="1"/>
              <a:t>d</a:t>
            </a:r>
            <a:r>
              <a:rPr lang="en-US" altLang="en-US" sz="2000" baseline="-25000" dirty="0" err="1"/>
              <a:t>Total</a:t>
            </a:r>
            <a:r>
              <a:rPr lang="en-US" altLang="en-US" sz="2000" dirty="0"/>
              <a:t> = 1,710 m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44379" y="5784850"/>
            <a:ext cx="4124325" cy="4001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What is the total displacement?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  <p:bldP spid="23557" grpId="0" animBg="1"/>
      <p:bldP spid="23558" grpId="0" animBg="1"/>
      <p:bldP spid="23559" grpId="0" animBg="1"/>
      <p:bldP spid="23563" grpId="0" animBg="1" autoUpdateAnimBg="0"/>
      <p:bldP spid="23565" grpId="0" animBg="1" autoUpdateAnimBg="0"/>
      <p:bldP spid="23566" grpId="0" animBg="1" autoUpdateAnimBg="0"/>
      <p:bldP spid="23567" grpId="0" animBg="1" autoUpdateAnimBg="0"/>
      <p:bldP spid="23568" grpId="0" animBg="1" autoUpdateAnimBg="0"/>
      <p:bldP spid="23569" grpId="0" animBg="1" autoUpdateAnimBg="0"/>
      <p:bldP spid="14" grpId="0" animBg="1" autoUpdateAnimBg="0"/>
      <p:bldP spid="15" grpId="0" animBg="1" autoUpdateAnimBg="0"/>
      <p:bldP spid="1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481290"/>
            <a:ext cx="838581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Each vector is represented by an arrow with a length that is proportional to the magnitude of the vector.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For example, a displacement of 4 meters can be represented by an 8 cm vector using a scale where </a:t>
            </a:r>
            <a:r>
              <a:rPr lang="en-US" sz="2400" dirty="0"/>
              <a:t>1.0m = 2.0cm.</a:t>
            </a:r>
          </a:p>
          <a:p>
            <a:pPr lvl="1"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Each vector has a direction associated with it.</a:t>
            </a:r>
          </a:p>
          <a:p>
            <a:pPr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A vector can be moved anywhere in a plane as long as the magnitude and direction are not changed.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400" dirty="0"/>
          </a:p>
        </p:txBody>
      </p:sp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Properties of Vectors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2903220" y="3606278"/>
            <a:ext cx="36576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oup 21"/>
          <p:cNvGrpSpPr/>
          <p:nvPr/>
        </p:nvGrpSpPr>
        <p:grpSpPr>
          <a:xfrm>
            <a:off x="2895600" y="3169748"/>
            <a:ext cx="3657600" cy="323165"/>
            <a:chOff x="2895600" y="3646202"/>
            <a:chExt cx="3657600" cy="323165"/>
          </a:xfrm>
        </p:grpSpPr>
        <p:cxnSp>
          <p:nvCxnSpPr>
            <p:cNvPr id="16" name="Straight Arrow Connector 15"/>
            <p:cNvCxnSpPr/>
            <p:nvPr/>
          </p:nvCxnSpPr>
          <p:spPr bwMode="auto">
            <a:xfrm>
              <a:off x="2895600" y="3849920"/>
              <a:ext cx="36576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TextBox 18"/>
            <p:cNvSpPr txBox="1"/>
            <p:nvPr/>
          </p:nvSpPr>
          <p:spPr>
            <a:xfrm>
              <a:off x="4270794" y="3646202"/>
              <a:ext cx="683200" cy="323165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 lIns="91440" tIns="0" rtlCol="0">
              <a:spAutoFit/>
            </a:bodyPr>
            <a:lstStyle/>
            <a:p>
              <a:pPr algn="ctr"/>
              <a:r>
                <a:rPr lang="en-US" dirty="0"/>
                <a:t>8 cm</a:t>
              </a: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6546531" y="3748088"/>
              <a:ext cx="0" cy="1905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2895600" y="3754670"/>
              <a:ext cx="0" cy="1905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485" name="Group 20484"/>
          <p:cNvGrpSpPr/>
          <p:nvPr/>
        </p:nvGrpSpPr>
        <p:grpSpPr>
          <a:xfrm>
            <a:off x="6919580" y="3666106"/>
            <a:ext cx="1645920" cy="854414"/>
            <a:chOff x="7352803" y="3800807"/>
            <a:chExt cx="1645920" cy="854414"/>
          </a:xfrm>
        </p:grpSpPr>
        <p:grpSp>
          <p:nvGrpSpPr>
            <p:cNvPr id="31" name="Group 30"/>
            <p:cNvGrpSpPr/>
            <p:nvPr/>
          </p:nvGrpSpPr>
          <p:grpSpPr>
            <a:xfrm>
              <a:off x="7352803" y="3800807"/>
              <a:ext cx="1645920" cy="854414"/>
              <a:chOff x="6492691" y="4590781"/>
              <a:chExt cx="1645920" cy="854414"/>
            </a:xfrm>
          </p:grpSpPr>
          <p:cxnSp>
            <p:nvCxnSpPr>
              <p:cNvPr id="26" name="Straight Arrow Connector 25"/>
              <p:cNvCxnSpPr/>
              <p:nvPr/>
            </p:nvCxnSpPr>
            <p:spPr bwMode="auto">
              <a:xfrm rot="19200000">
                <a:off x="6492691" y="4652931"/>
                <a:ext cx="1645920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stealth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9" name="Arc 28"/>
              <p:cNvSpPr/>
              <p:nvPr/>
            </p:nvSpPr>
            <p:spPr bwMode="auto">
              <a:xfrm rot="3014490">
                <a:off x="6461750" y="4701226"/>
                <a:ext cx="854414" cy="633524"/>
              </a:xfrm>
              <a:prstGeom prst="arc">
                <a:avLst>
                  <a:gd name="adj1" fmla="val 16200000"/>
                  <a:gd name="adj2" fmla="val 20056261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  <a:cs typeface="Arial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791659" y="4930264"/>
                <a:ext cx="48282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/>
                  <a:t>40</a:t>
                </a:r>
                <a:r>
                  <a:rPr lang="en-US" sz="1600" baseline="50000" dirty="0"/>
                  <a:t>o</a:t>
                </a:r>
              </a:p>
            </p:txBody>
          </p:sp>
        </p:grpSp>
        <p:cxnSp>
          <p:nvCxnSpPr>
            <p:cNvPr id="20484" name="Straight Connector 20483"/>
            <p:cNvCxnSpPr/>
            <p:nvPr/>
          </p:nvCxnSpPr>
          <p:spPr bwMode="auto">
            <a:xfrm>
              <a:off x="7546948" y="4391025"/>
              <a:ext cx="1196998" cy="476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9" name="Straight Arrow Connector 38"/>
          <p:cNvCxnSpPr/>
          <p:nvPr/>
        </p:nvCxnSpPr>
        <p:spPr bwMode="auto">
          <a:xfrm rot="-3000000">
            <a:off x="3810000" y="6032329"/>
            <a:ext cx="18288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6" presetClass="entr" presetSubtype="37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046 C 0.18437 -0.00046 0.33507 -0.14745 0.33507 -0.32986 C 0.33507 -0.51181 0.18437 -0.65995 3.33333E-6 -0.65995 C -0.1849 -0.65995 -0.3349 -0.51181 -0.3349 -0.32986 C -0.3349 -0.14745 -0.1849 -0.00046 3.33333E-6 -0.00046 Z " pathEditMode="relative" rAng="0" ptsTypes="AAAAA">
                                      <p:cBhvr>
                                        <p:cTn id="46" dur="5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023 L 0.39896 0.0009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48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Properties of Vectors</a:t>
            </a:r>
          </a:p>
        </p:txBody>
      </p:sp>
      <p:sp>
        <p:nvSpPr>
          <p:cNvPr id="22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4038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Two vectors are considered equal if they have the same magnitude and direction.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If the magnitude and/or direction are different, then the vectors are not considered equal.</a:t>
            </a:r>
          </a:p>
        </p:txBody>
      </p:sp>
      <p:grpSp>
        <p:nvGrpSpPr>
          <p:cNvPr id="22537" name="Group 9"/>
          <p:cNvGrpSpPr>
            <a:grpSpLocks/>
          </p:cNvGrpSpPr>
          <p:nvPr/>
        </p:nvGrpSpPr>
        <p:grpSpPr bwMode="auto">
          <a:xfrm>
            <a:off x="5105400" y="2071688"/>
            <a:ext cx="2452688" cy="1814512"/>
            <a:chOff x="3216" y="1305"/>
            <a:chExt cx="1545" cy="1143"/>
          </a:xfrm>
        </p:grpSpPr>
        <p:sp>
          <p:nvSpPr>
            <p:cNvPr id="7180" name="Line 4"/>
            <p:cNvSpPr>
              <a:spLocks noChangeShapeType="1"/>
            </p:cNvSpPr>
            <p:nvPr/>
          </p:nvSpPr>
          <p:spPr bwMode="auto">
            <a:xfrm flipV="1">
              <a:off x="3360" y="1305"/>
              <a:ext cx="777" cy="8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Line 5"/>
            <p:cNvSpPr>
              <a:spLocks noChangeShapeType="1"/>
            </p:cNvSpPr>
            <p:nvPr/>
          </p:nvSpPr>
          <p:spPr bwMode="auto">
            <a:xfrm flipV="1">
              <a:off x="3984" y="1305"/>
              <a:ext cx="777" cy="8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Text Box 6"/>
            <p:cNvSpPr txBox="1">
              <a:spLocks noChangeArrowheads="1"/>
            </p:cNvSpPr>
            <p:nvPr/>
          </p:nvSpPr>
          <p:spPr bwMode="auto">
            <a:xfrm>
              <a:off x="3216" y="2217"/>
              <a:ext cx="2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A</a:t>
              </a:r>
            </a:p>
          </p:txBody>
        </p:sp>
        <p:sp>
          <p:nvSpPr>
            <p:cNvPr id="7183" name="Text Box 7"/>
            <p:cNvSpPr txBox="1">
              <a:spLocks noChangeArrowheads="1"/>
            </p:cNvSpPr>
            <p:nvPr/>
          </p:nvSpPr>
          <p:spPr bwMode="auto">
            <a:xfrm>
              <a:off x="3888" y="2217"/>
              <a:ext cx="2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B</a:t>
              </a:r>
            </a:p>
          </p:txBody>
        </p:sp>
      </p:grp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8001000" y="2757488"/>
            <a:ext cx="7651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= B</a:t>
            </a:r>
          </a:p>
        </p:txBody>
      </p:sp>
      <p:grpSp>
        <p:nvGrpSpPr>
          <p:cNvPr id="22544" name="Group 16"/>
          <p:cNvGrpSpPr>
            <a:grpSpLocks/>
          </p:cNvGrpSpPr>
          <p:nvPr/>
        </p:nvGrpSpPr>
        <p:grpSpPr bwMode="auto">
          <a:xfrm>
            <a:off x="5105400" y="3962400"/>
            <a:ext cx="1309688" cy="2147888"/>
            <a:chOff x="3216" y="2496"/>
            <a:chExt cx="825" cy="1353"/>
          </a:xfrm>
        </p:grpSpPr>
        <p:sp>
          <p:nvSpPr>
            <p:cNvPr id="7176" name="Line 11"/>
            <p:cNvSpPr>
              <a:spLocks noChangeShapeType="1"/>
            </p:cNvSpPr>
            <p:nvPr/>
          </p:nvSpPr>
          <p:spPr bwMode="auto">
            <a:xfrm flipV="1">
              <a:off x="3264" y="2496"/>
              <a:ext cx="777" cy="8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Line 12"/>
            <p:cNvSpPr>
              <a:spLocks noChangeShapeType="1"/>
            </p:cNvSpPr>
            <p:nvPr/>
          </p:nvSpPr>
          <p:spPr bwMode="auto">
            <a:xfrm rot="5400000" flipV="1">
              <a:off x="3307" y="3317"/>
              <a:ext cx="489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Text Box 13"/>
            <p:cNvSpPr txBox="1">
              <a:spLocks noChangeArrowheads="1"/>
            </p:cNvSpPr>
            <p:nvPr/>
          </p:nvSpPr>
          <p:spPr bwMode="auto">
            <a:xfrm>
              <a:off x="3216" y="2889"/>
              <a:ext cx="2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A</a:t>
              </a:r>
            </a:p>
          </p:txBody>
        </p:sp>
        <p:sp>
          <p:nvSpPr>
            <p:cNvPr id="7179" name="Text Box 14"/>
            <p:cNvSpPr txBox="1">
              <a:spLocks noChangeArrowheads="1"/>
            </p:cNvSpPr>
            <p:nvPr/>
          </p:nvSpPr>
          <p:spPr bwMode="auto">
            <a:xfrm>
              <a:off x="3216" y="3504"/>
              <a:ext cx="2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B</a:t>
              </a:r>
            </a:p>
          </p:txBody>
        </p:sp>
      </p:grp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8001000" y="4814888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</a:t>
            </a:r>
            <a:r>
              <a:rPr lang="en-US" altLang="en-US" sz="1800">
                <a:latin typeface="Times New Roman" pitchFamily="18" charset="0"/>
                <a:sym typeface="MT Symbol" pitchFamily="82" charset="2"/>
              </a:rPr>
              <a:t>≠</a:t>
            </a:r>
            <a:r>
              <a:rPr lang="en-US" altLang="en-US" sz="1800"/>
              <a:t>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  <p:bldP spid="22536" grpId="0" autoUpdateAnimBg="0"/>
      <p:bldP spid="2254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Properties of Vectors (cont.)</a:t>
            </a:r>
          </a:p>
        </p:txBody>
      </p:sp>
      <p:sp>
        <p:nvSpPr>
          <p:cNvPr id="389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20750" y="1447800"/>
            <a:ext cx="7772400" cy="4803655"/>
          </a:xfrm>
        </p:spPr>
        <p:txBody>
          <a:bodyPr/>
          <a:lstStyle/>
          <a:p>
            <a:r>
              <a:rPr lang="en-US" altLang="en-US" sz="2400" dirty="0"/>
              <a:t>Two or more vectors can be added together to form a </a:t>
            </a:r>
            <a:r>
              <a:rPr lang="en-US" altLang="en-US" sz="2400" b="1" dirty="0">
                <a:solidFill>
                  <a:schemeClr val="tx2"/>
                </a:solidFill>
              </a:rPr>
              <a:t>resultant</a:t>
            </a:r>
            <a:r>
              <a:rPr lang="en-US" altLang="en-US" sz="2400" dirty="0"/>
              <a:t>.  The resultant is a single vector that replaces the other vectors.</a:t>
            </a:r>
          </a:p>
          <a:p>
            <a:endParaRPr lang="en-US" altLang="en-US" sz="2400" dirty="0"/>
          </a:p>
          <a:p>
            <a:endParaRPr lang="en-US" altLang="en-US" sz="1000" dirty="0"/>
          </a:p>
          <a:p>
            <a:r>
              <a:rPr lang="en-US" altLang="en-US" sz="2400" dirty="0"/>
              <a:t>The maximum value for a resultant vector occurs when the angle between them is 0°.</a:t>
            </a:r>
          </a:p>
          <a:p>
            <a:endParaRPr lang="en-US" altLang="en-US" sz="2400" dirty="0"/>
          </a:p>
          <a:p>
            <a:r>
              <a:rPr lang="en-US" altLang="en-US" sz="2400" dirty="0"/>
              <a:t>The minimum value for a resultant vector occurs when the angle between the two vectors is 180°.</a:t>
            </a:r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V="1">
            <a:off x="1458102" y="4145218"/>
            <a:ext cx="1223962" cy="508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3598052" y="4145218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1713690" y="4193529"/>
            <a:ext cx="61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4 m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694890" y="4213480"/>
            <a:ext cx="61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3 m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6358069" y="4235021"/>
            <a:ext cx="614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7 m</a:t>
            </a:r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5725302" y="4146805"/>
            <a:ext cx="2147888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3004327" y="3926143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+</a:t>
            </a: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4941077" y="3919793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=</a:t>
            </a:r>
          </a:p>
        </p:txBody>
      </p:sp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3117040" y="4232530"/>
            <a:ext cx="61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7 m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3434828" y="2908928"/>
            <a:ext cx="1828800" cy="369332"/>
            <a:chOff x="2974881" y="2609133"/>
            <a:chExt cx="1828800" cy="369332"/>
          </a:xfrm>
        </p:grpSpPr>
        <p:cxnSp>
          <p:nvCxnSpPr>
            <p:cNvPr id="29" name="Straight Arrow Connector 28"/>
            <p:cNvCxnSpPr/>
            <p:nvPr/>
          </p:nvCxnSpPr>
          <p:spPr bwMode="auto">
            <a:xfrm>
              <a:off x="2974881" y="2627948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TextBox 29"/>
            <p:cNvSpPr txBox="1"/>
            <p:nvPr/>
          </p:nvSpPr>
          <p:spPr>
            <a:xfrm>
              <a:off x="3701463" y="2609133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489453" y="2483389"/>
            <a:ext cx="322524" cy="788287"/>
            <a:chOff x="5153076" y="2195951"/>
            <a:chExt cx="322524" cy="788287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 rot="16200000">
              <a:off x="5091294" y="2424551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TextBox 32"/>
            <p:cNvSpPr txBox="1"/>
            <p:nvPr/>
          </p:nvSpPr>
          <p:spPr>
            <a:xfrm>
              <a:off x="5153076" y="261490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240086" y="2726884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747789" y="272867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223646" y="2333102"/>
            <a:ext cx="1874520" cy="369332"/>
            <a:chOff x="6223646" y="2333102"/>
            <a:chExt cx="1874520" cy="369332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 rot="20760000">
              <a:off x="6223646" y="2695561"/>
              <a:ext cx="187452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" name="TextBox 1"/>
            <p:cNvSpPr txBox="1"/>
            <p:nvPr/>
          </p:nvSpPr>
          <p:spPr>
            <a:xfrm rot="20760000">
              <a:off x="6514956" y="2333102"/>
              <a:ext cx="13035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Resultant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248889" y="2908928"/>
            <a:ext cx="1828800" cy="369332"/>
            <a:chOff x="6248889" y="2908928"/>
            <a:chExt cx="1828800" cy="369332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6248889" y="2927222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Box 41"/>
            <p:cNvSpPr txBox="1"/>
            <p:nvPr/>
          </p:nvSpPr>
          <p:spPr>
            <a:xfrm>
              <a:off x="7045712" y="29089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8047314" y="2460429"/>
            <a:ext cx="322524" cy="466344"/>
            <a:chOff x="8047314" y="2460429"/>
            <a:chExt cx="322524" cy="466344"/>
          </a:xfrm>
        </p:grpSpPr>
        <p:cxnSp>
          <p:nvCxnSpPr>
            <p:cNvPr id="39" name="Straight Arrow Connector 38"/>
            <p:cNvCxnSpPr/>
            <p:nvPr/>
          </p:nvCxnSpPr>
          <p:spPr bwMode="auto">
            <a:xfrm rot="16200000">
              <a:off x="7829821" y="2693601"/>
              <a:ext cx="466344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TextBox 43"/>
            <p:cNvSpPr txBox="1"/>
            <p:nvPr/>
          </p:nvSpPr>
          <p:spPr>
            <a:xfrm>
              <a:off x="8047314" y="2531639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</p:grpSp>
      <p:sp>
        <p:nvSpPr>
          <p:cNvPr id="48" name="Line 14"/>
          <p:cNvSpPr>
            <a:spLocks noChangeShapeType="1"/>
          </p:cNvSpPr>
          <p:nvPr/>
        </p:nvSpPr>
        <p:spPr bwMode="auto">
          <a:xfrm>
            <a:off x="3983673" y="5854065"/>
            <a:ext cx="9017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4094798" y="5922328"/>
            <a:ext cx="61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3 m</a:t>
            </a:r>
          </a:p>
        </p:txBody>
      </p:sp>
      <p:sp>
        <p:nvSpPr>
          <p:cNvPr id="50" name="Line 17"/>
          <p:cNvSpPr>
            <a:spLocks noChangeShapeType="1"/>
          </p:cNvSpPr>
          <p:nvPr/>
        </p:nvSpPr>
        <p:spPr bwMode="auto">
          <a:xfrm>
            <a:off x="1858010" y="5847715"/>
            <a:ext cx="12334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Text Box 18"/>
          <p:cNvSpPr txBox="1">
            <a:spLocks noChangeArrowheads="1"/>
          </p:cNvSpPr>
          <p:nvPr/>
        </p:nvSpPr>
        <p:spPr bwMode="auto">
          <a:xfrm>
            <a:off x="2113598" y="5927090"/>
            <a:ext cx="61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4 m</a:t>
            </a:r>
          </a:p>
        </p:txBody>
      </p:sp>
      <p:sp>
        <p:nvSpPr>
          <p:cNvPr id="52" name="Text Box 19"/>
          <p:cNvSpPr txBox="1">
            <a:spLocks noChangeArrowheads="1"/>
          </p:cNvSpPr>
          <p:nvPr/>
        </p:nvSpPr>
        <p:spPr bwMode="auto">
          <a:xfrm>
            <a:off x="3404235" y="5634990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+</a:t>
            </a: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5953760" y="5919153"/>
            <a:ext cx="614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1 m</a:t>
            </a:r>
          </a:p>
        </p:txBody>
      </p:sp>
      <p:sp>
        <p:nvSpPr>
          <p:cNvPr id="54" name="Line 22"/>
          <p:cNvSpPr>
            <a:spLocks noChangeShapeType="1"/>
          </p:cNvSpPr>
          <p:nvPr/>
        </p:nvSpPr>
        <p:spPr bwMode="auto">
          <a:xfrm>
            <a:off x="6125210" y="5855653"/>
            <a:ext cx="301625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5340985" y="5640070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=</a:t>
            </a:r>
          </a:p>
        </p:txBody>
      </p:sp>
      <p:sp>
        <p:nvSpPr>
          <p:cNvPr id="56" name="Arc 25"/>
          <p:cNvSpPr>
            <a:spLocks/>
          </p:cNvSpPr>
          <p:nvPr/>
        </p:nvSpPr>
        <p:spPr bwMode="auto">
          <a:xfrm>
            <a:off x="4642485" y="5568315"/>
            <a:ext cx="458788" cy="215900"/>
          </a:xfrm>
          <a:custGeom>
            <a:avLst/>
            <a:gdLst>
              <a:gd name="T0" fmla="*/ 0 w 43197"/>
              <a:gd name="T1" fmla="*/ 2117094870 h 21600"/>
              <a:gd name="T2" fmla="*/ 2147483647 w 43197"/>
              <a:gd name="T3" fmla="*/ 2147483647 h 21600"/>
              <a:gd name="T4" fmla="*/ 2147483647 w 43197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7" h="21600" fill="none" extrusionOk="0">
                <a:moveTo>
                  <a:pt x="0" y="21220"/>
                </a:moveTo>
                <a:cubicBezTo>
                  <a:pt x="207" y="9440"/>
                  <a:pt x="9815" y="-1"/>
                  <a:pt x="21597" y="0"/>
                </a:cubicBezTo>
                <a:cubicBezTo>
                  <a:pt x="33526" y="0"/>
                  <a:pt x="43197" y="9670"/>
                  <a:pt x="43197" y="21600"/>
                </a:cubicBezTo>
              </a:path>
              <a:path w="43197" h="21600" stroke="0" extrusionOk="0">
                <a:moveTo>
                  <a:pt x="0" y="21220"/>
                </a:moveTo>
                <a:cubicBezTo>
                  <a:pt x="207" y="9440"/>
                  <a:pt x="9815" y="-1"/>
                  <a:pt x="21597" y="0"/>
                </a:cubicBezTo>
                <a:cubicBezTo>
                  <a:pt x="33526" y="0"/>
                  <a:pt x="43197" y="9670"/>
                  <a:pt x="43197" y="21600"/>
                </a:cubicBezTo>
                <a:lnTo>
                  <a:pt x="21597" y="21600"/>
                </a:lnTo>
                <a:lnTo>
                  <a:pt x="0" y="2122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Text Box 26"/>
          <p:cNvSpPr txBox="1">
            <a:spLocks noChangeArrowheads="1"/>
          </p:cNvSpPr>
          <p:nvPr/>
        </p:nvSpPr>
        <p:spPr bwMode="auto">
          <a:xfrm>
            <a:off x="4604385" y="5185728"/>
            <a:ext cx="620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180</a:t>
            </a:r>
            <a:r>
              <a:rPr lang="en-US" altLang="en-US" sz="1800" baseline="30000">
                <a:latin typeface="Century" panose="02040604050505020304" pitchFamily="18" charset="0"/>
              </a:rPr>
              <a:t>°</a:t>
            </a:r>
            <a:endParaRPr lang="en-US" altLang="en-US" sz="1800">
              <a:latin typeface="Century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63" presetClass="path" presetSubtype="0" accel="50000" decel="5000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4.72222E-6 3.7037E-7 L 0.10156 0.0011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69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500"/>
                            </p:stCondLst>
                            <p:childTnLst>
                              <p:par>
                                <p:cTn id="88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000"/>
                            </p:stCondLst>
                            <p:childTnLst>
                              <p:par>
                                <p:cTn id="1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22222E-6 L 0.23264 2.22222E-6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32" y="0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4000"/>
                            </p:stCondLst>
                            <p:childTnLst>
                              <p:par>
                                <p:cTn id="14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6000"/>
                            </p:stCondLst>
                            <p:childTnLst>
                              <p:par>
                                <p:cTn id="1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7000"/>
                            </p:stCondLst>
                            <p:childTnLst>
                              <p:par>
                                <p:cTn id="1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uiExpand="1" build="p" autoUpdateAnimBg="0"/>
      <p:bldP spid="38917" grpId="0" uiExpand="1" animBg="1"/>
      <p:bldP spid="38917" grpId="1" animBg="1"/>
      <p:bldP spid="38918" grpId="0" uiExpand="1" animBg="1"/>
      <p:bldP spid="38919" grpId="0" uiExpand="1"/>
      <p:bldP spid="38919" grpId="1"/>
      <p:bldP spid="38920" grpId="0" uiExpand="1"/>
      <p:bldP spid="38920" grpId="1"/>
      <p:bldP spid="38921" grpId="0" uiExpand="1"/>
      <p:bldP spid="38922" grpId="0" uiExpand="1" animBg="1"/>
      <p:bldP spid="38923" grpId="0" uiExpand="1"/>
      <p:bldP spid="38923" grpId="1"/>
      <p:bldP spid="38924" grpId="0" uiExpand="1"/>
      <p:bldP spid="38936" grpId="0" uiExpand="1"/>
      <p:bldP spid="37" grpId="0"/>
      <p:bldP spid="38" grpId="0"/>
      <p:bldP spid="48" grpId="0" animBg="1"/>
      <p:bldP spid="49" grpId="0"/>
      <p:bldP spid="49" grpId="1"/>
      <p:bldP spid="50" grpId="0" animBg="1"/>
      <p:bldP spid="50" grpId="1" animBg="1"/>
      <p:bldP spid="51" grpId="0"/>
      <p:bldP spid="51" grpId="1"/>
      <p:bldP spid="52" grpId="0"/>
      <p:bldP spid="52" grpId="1"/>
      <p:bldP spid="53" grpId="0"/>
      <p:bldP spid="54" grpId="0" animBg="1"/>
      <p:bldP spid="55" grpId="0"/>
      <p:bldP spid="56" grpId="0" animBg="1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Properties of Vectors (cont.)</a:t>
            </a:r>
          </a:p>
        </p:txBody>
      </p:sp>
      <p:sp>
        <p:nvSpPr>
          <p:cNvPr id="378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199" y="1544595"/>
            <a:ext cx="7922741" cy="363224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The </a:t>
            </a:r>
            <a:r>
              <a:rPr lang="en-US" altLang="en-US" sz="2400" b="1" dirty="0">
                <a:solidFill>
                  <a:schemeClr val="tx2"/>
                </a:solidFill>
              </a:rPr>
              <a:t>equilibrant</a:t>
            </a:r>
            <a:r>
              <a:rPr lang="en-US" altLang="en-US" sz="2400" dirty="0"/>
              <a:t> is a vector with the same magnitude but opposite in direction to the resultant vector.</a:t>
            </a:r>
          </a:p>
          <a:p>
            <a:pPr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Vectors are </a:t>
            </a:r>
            <a:r>
              <a:rPr lang="en-US" altLang="en-US" sz="2400" b="1" dirty="0">
                <a:solidFill>
                  <a:schemeClr val="tx2"/>
                </a:solidFill>
              </a:rPr>
              <a:t>concurrent</a:t>
            </a:r>
            <a:r>
              <a:rPr lang="en-US" altLang="en-US" sz="2400" b="1" dirty="0"/>
              <a:t> </a:t>
            </a:r>
            <a:r>
              <a:rPr lang="en-US" altLang="en-US" sz="2400" dirty="0"/>
              <a:t>when they act on a point simultaneously.</a:t>
            </a:r>
          </a:p>
          <a:p>
            <a:pPr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endParaRPr lang="en-US" altLang="en-US" sz="1200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A vector multiplied by a scalar will result in a vector with the same direction.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3796703" y="5115915"/>
            <a:ext cx="1212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/>
              <a:t>F</a:t>
            </a:r>
            <a:r>
              <a:rPr lang="en-US" altLang="en-US" sz="2400" dirty="0"/>
              <a:t> = m</a:t>
            </a:r>
            <a:r>
              <a:rPr lang="en-US" altLang="en-US" sz="2400" b="1" dirty="0"/>
              <a:t>a</a:t>
            </a:r>
          </a:p>
        </p:txBody>
      </p:sp>
      <p:grpSp>
        <p:nvGrpSpPr>
          <p:cNvPr id="37899" name="Group 11"/>
          <p:cNvGrpSpPr>
            <a:grpSpLocks/>
          </p:cNvGrpSpPr>
          <p:nvPr/>
        </p:nvGrpSpPr>
        <p:grpSpPr bwMode="auto">
          <a:xfrm>
            <a:off x="2526703" y="5506440"/>
            <a:ext cx="1360488" cy="914400"/>
            <a:chOff x="1218" y="3383"/>
            <a:chExt cx="857" cy="576"/>
          </a:xfrm>
        </p:grpSpPr>
        <p:sp>
          <p:nvSpPr>
            <p:cNvPr id="26637" name="Text Box 9"/>
            <p:cNvSpPr txBox="1">
              <a:spLocks noChangeArrowheads="1"/>
            </p:cNvSpPr>
            <p:nvPr/>
          </p:nvSpPr>
          <p:spPr bwMode="auto">
            <a:xfrm>
              <a:off x="1218" y="3671"/>
              <a:ext cx="6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dirty="0"/>
                <a:t>vector</a:t>
              </a:r>
            </a:p>
          </p:txBody>
        </p:sp>
        <p:sp>
          <p:nvSpPr>
            <p:cNvPr id="26638" name="Line 10"/>
            <p:cNvSpPr>
              <a:spLocks noChangeShapeType="1"/>
            </p:cNvSpPr>
            <p:nvPr/>
          </p:nvSpPr>
          <p:spPr bwMode="auto">
            <a:xfrm flipV="1">
              <a:off x="1719" y="3383"/>
              <a:ext cx="356" cy="3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903" name="Group 15"/>
          <p:cNvGrpSpPr>
            <a:grpSpLocks/>
          </p:cNvGrpSpPr>
          <p:nvPr/>
        </p:nvGrpSpPr>
        <p:grpSpPr bwMode="auto">
          <a:xfrm>
            <a:off x="5009553" y="5557240"/>
            <a:ext cx="1187450" cy="871537"/>
            <a:chOff x="2782" y="3415"/>
            <a:chExt cx="748" cy="549"/>
          </a:xfrm>
        </p:grpSpPr>
        <p:sp>
          <p:nvSpPr>
            <p:cNvPr id="26635" name="Text Box 13"/>
            <p:cNvSpPr txBox="1">
              <a:spLocks noChangeArrowheads="1"/>
            </p:cNvSpPr>
            <p:nvPr/>
          </p:nvSpPr>
          <p:spPr bwMode="auto">
            <a:xfrm>
              <a:off x="2891" y="3676"/>
              <a:ext cx="6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dirty="0"/>
                <a:t>vector</a:t>
              </a:r>
            </a:p>
          </p:txBody>
        </p:sp>
        <p:sp>
          <p:nvSpPr>
            <p:cNvPr id="26636" name="Line 14"/>
            <p:cNvSpPr>
              <a:spLocks noChangeShapeType="1"/>
            </p:cNvSpPr>
            <p:nvPr/>
          </p:nvSpPr>
          <p:spPr bwMode="auto">
            <a:xfrm flipH="1" flipV="1">
              <a:off x="2782" y="3415"/>
              <a:ext cx="439" cy="3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907" name="Group 19"/>
          <p:cNvGrpSpPr>
            <a:grpSpLocks/>
          </p:cNvGrpSpPr>
          <p:nvPr/>
        </p:nvGrpSpPr>
        <p:grpSpPr bwMode="auto">
          <a:xfrm>
            <a:off x="3953866" y="5479452"/>
            <a:ext cx="962025" cy="973138"/>
            <a:chOff x="2099" y="3348"/>
            <a:chExt cx="606" cy="613"/>
          </a:xfrm>
        </p:grpSpPr>
        <p:sp>
          <p:nvSpPr>
            <p:cNvPr id="26633" name="Text Box 17"/>
            <p:cNvSpPr txBox="1">
              <a:spLocks noChangeArrowheads="1"/>
            </p:cNvSpPr>
            <p:nvPr/>
          </p:nvSpPr>
          <p:spPr bwMode="auto">
            <a:xfrm>
              <a:off x="2099" y="3673"/>
              <a:ext cx="6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90000"/>
                <a:buChar char="•"/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dirty="0"/>
                <a:t>scalar</a:t>
              </a:r>
            </a:p>
          </p:txBody>
        </p:sp>
        <p:sp>
          <p:nvSpPr>
            <p:cNvPr id="26634" name="Line 18"/>
            <p:cNvSpPr>
              <a:spLocks noChangeShapeType="1"/>
            </p:cNvSpPr>
            <p:nvPr/>
          </p:nvSpPr>
          <p:spPr bwMode="auto">
            <a:xfrm flipV="1">
              <a:off x="2429" y="3348"/>
              <a:ext cx="46" cy="3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392487" y="3309515"/>
            <a:ext cx="2206625" cy="1201737"/>
            <a:chOff x="3392487" y="3309515"/>
            <a:chExt cx="2206625" cy="1201737"/>
          </a:xfrm>
        </p:grpSpPr>
        <p:grpSp>
          <p:nvGrpSpPr>
            <p:cNvPr id="37892" name="Group 4"/>
            <p:cNvGrpSpPr>
              <a:grpSpLocks/>
            </p:cNvGrpSpPr>
            <p:nvPr/>
          </p:nvGrpSpPr>
          <p:grpSpPr bwMode="auto">
            <a:xfrm>
              <a:off x="3392487" y="3309515"/>
              <a:ext cx="2206625" cy="1201737"/>
              <a:chOff x="3633" y="2966"/>
              <a:chExt cx="1390" cy="757"/>
            </a:xfrm>
          </p:grpSpPr>
          <p:sp>
            <p:nvSpPr>
              <p:cNvPr id="26639" name="Line 5"/>
              <p:cNvSpPr>
                <a:spLocks noChangeShapeType="1"/>
              </p:cNvSpPr>
              <p:nvPr/>
            </p:nvSpPr>
            <p:spPr bwMode="auto">
              <a:xfrm rot="5400000">
                <a:off x="4221" y="2972"/>
                <a:ext cx="0" cy="11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0" name="Text Box 6"/>
              <p:cNvSpPr txBox="1">
                <a:spLocks noChangeArrowheads="1"/>
              </p:cNvSpPr>
              <p:nvPr/>
            </p:nvSpPr>
            <p:spPr bwMode="auto">
              <a:xfrm>
                <a:off x="4819" y="3473"/>
                <a:ext cx="20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90000"/>
                  <a:buChar char="•"/>
                  <a:defRPr sz="3200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/>
                  <a:t>P</a:t>
                </a:r>
              </a:p>
            </p:txBody>
          </p:sp>
          <p:sp>
            <p:nvSpPr>
              <p:cNvPr id="26641" name="Line 7"/>
              <p:cNvSpPr>
                <a:spLocks noChangeShapeType="1"/>
              </p:cNvSpPr>
              <p:nvPr/>
            </p:nvSpPr>
            <p:spPr bwMode="auto">
              <a:xfrm rot="16200000" flipV="1">
                <a:off x="4162" y="2916"/>
                <a:ext cx="597" cy="69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" name="Oval 1"/>
            <p:cNvSpPr>
              <a:spLocks noChangeAspect="1"/>
            </p:cNvSpPr>
            <p:nvPr/>
          </p:nvSpPr>
          <p:spPr bwMode="auto">
            <a:xfrm>
              <a:off x="5175157" y="4193009"/>
              <a:ext cx="91440" cy="91440"/>
            </a:xfrm>
            <a:prstGeom prst="ellipse">
              <a:avLst/>
            </a:prstGeom>
            <a:solidFill>
              <a:srgbClr val="7030A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cs typeface="Arial" charset="0"/>
              </a:endParaRPr>
            </a:p>
          </p:txBody>
        </p:sp>
      </p:grpSp>
      <p:sp>
        <p:nvSpPr>
          <p:cNvPr id="3" name="Freeform 2"/>
          <p:cNvSpPr/>
          <p:nvPr/>
        </p:nvSpPr>
        <p:spPr bwMode="auto">
          <a:xfrm>
            <a:off x="3982353" y="3025245"/>
            <a:ext cx="1457830" cy="1151345"/>
          </a:xfrm>
          <a:custGeom>
            <a:avLst/>
            <a:gdLst>
              <a:gd name="connsiteX0" fmla="*/ 0 w 1177101"/>
              <a:gd name="connsiteY0" fmla="*/ 0 h 1136822"/>
              <a:gd name="connsiteX1" fmla="*/ 1087394 w 1177101"/>
              <a:gd name="connsiteY1" fmla="*/ 469557 h 1136822"/>
              <a:gd name="connsiteX2" fmla="*/ 1037967 w 1177101"/>
              <a:gd name="connsiteY2" fmla="*/ 1136822 h 1136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77101" h="1136822">
                <a:moveTo>
                  <a:pt x="0" y="0"/>
                </a:moveTo>
                <a:cubicBezTo>
                  <a:pt x="457200" y="140043"/>
                  <a:pt x="914400" y="280087"/>
                  <a:pt x="1087394" y="469557"/>
                </a:cubicBezTo>
                <a:cubicBezTo>
                  <a:pt x="1260389" y="659027"/>
                  <a:pt x="1149178" y="897924"/>
                  <a:pt x="1037967" y="113682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charset="0"/>
              <a:cs typeface="Arial" charset="0"/>
            </a:endParaRPr>
          </a:p>
        </p:txBody>
      </p:sp>
      <p:sp>
        <p:nvSpPr>
          <p:cNvPr id="20" name="Line 27"/>
          <p:cNvSpPr>
            <a:spLocks noChangeShapeType="1"/>
          </p:cNvSpPr>
          <p:nvPr/>
        </p:nvSpPr>
        <p:spPr bwMode="auto">
          <a:xfrm>
            <a:off x="4397589" y="2635363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9"/>
          <p:cNvSpPr>
            <a:spLocks noChangeShapeType="1"/>
          </p:cNvSpPr>
          <p:nvPr/>
        </p:nvSpPr>
        <p:spPr bwMode="auto">
          <a:xfrm flipH="1">
            <a:off x="2864064" y="2630601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30"/>
          <p:cNvSpPr txBox="1">
            <a:spLocks noChangeArrowheads="1"/>
          </p:cNvSpPr>
          <p:nvPr/>
        </p:nvSpPr>
        <p:spPr bwMode="auto">
          <a:xfrm>
            <a:off x="5016714" y="2246426"/>
            <a:ext cx="3254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R</a:t>
            </a: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3429214" y="2240076"/>
            <a:ext cx="407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-R</a:t>
            </a:r>
          </a:p>
        </p:txBody>
      </p:sp>
      <p:sp>
        <p:nvSpPr>
          <p:cNvPr id="24" name="Oval 28"/>
          <p:cNvSpPr>
            <a:spLocks noChangeArrowheads="1"/>
          </p:cNvSpPr>
          <p:nvPr/>
        </p:nvSpPr>
        <p:spPr bwMode="auto">
          <a:xfrm>
            <a:off x="4338852" y="2576626"/>
            <a:ext cx="101600" cy="10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75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 autoUpdateAnimBg="0"/>
      <p:bldP spid="37896" grpId="0"/>
      <p:bldP spid="3" grpId="0" animBg="1"/>
      <p:bldP spid="20" grpId="0" animBg="1"/>
      <p:bldP spid="21" grpId="0" animBg="1"/>
      <p:bldP spid="22" grpId="0"/>
      <p:bldP spid="23" grpId="0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58" name="Text Box 54"/>
          <p:cNvSpPr txBox="1">
            <a:spLocks noChangeArrowheads="1"/>
          </p:cNvSpPr>
          <p:nvPr/>
        </p:nvSpPr>
        <p:spPr bwMode="auto">
          <a:xfrm>
            <a:off x="2462213" y="4048125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+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20713" y="468313"/>
            <a:ext cx="7772400" cy="1143000"/>
          </a:xfrm>
        </p:spPr>
        <p:txBody>
          <a:bodyPr/>
          <a:lstStyle/>
          <a:p>
            <a:pPr algn="ctr"/>
            <a:r>
              <a:rPr lang="en-US" altLang="en-US"/>
              <a:t>Adding &amp; Subtracting Vectors</a:t>
            </a:r>
            <a:br>
              <a:rPr lang="en-US" altLang="en-US"/>
            </a:br>
            <a:r>
              <a:rPr lang="en-US" altLang="en-US"/>
              <a:t>“TIP-TO-TAIL”</a:t>
            </a:r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3060700" y="4270375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3157538" y="4344988"/>
            <a:ext cx="61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3 m</a:t>
            </a:r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920750" y="4270375"/>
            <a:ext cx="12334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1176338" y="4349750"/>
            <a:ext cx="61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4 m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2466975" y="4057650"/>
            <a:ext cx="27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-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5969000" y="4341813"/>
            <a:ext cx="614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7 m</a:t>
            </a:r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5187950" y="4278313"/>
            <a:ext cx="2147888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4403725" y="4051300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=</a:t>
            </a: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996950" y="1771650"/>
            <a:ext cx="7673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If the vectors occur in a single dimension, just add or subtract them.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620713" y="4772025"/>
            <a:ext cx="8193087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0188" indent="-230188"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</a:pPr>
            <a:r>
              <a:rPr lang="en-US" altLang="en-US" sz="2400" b="1">
                <a:solidFill>
                  <a:schemeClr val="hlink"/>
                </a:solidFill>
              </a:rPr>
              <a:t>When adding vectors, place the tip of the first vector at the tail of the second vector.</a:t>
            </a:r>
          </a:p>
          <a:p>
            <a:pPr>
              <a:spcBef>
                <a:spcPct val="0"/>
              </a:spcBef>
              <a:buClrTx/>
              <a:buSzTx/>
            </a:pPr>
            <a:r>
              <a:rPr lang="en-US" altLang="en-US" sz="2400" b="1">
                <a:solidFill>
                  <a:schemeClr val="hlink"/>
                </a:solidFill>
              </a:rPr>
              <a:t>When subtracting vectors, invert the second one before placing them tip to tail.</a:t>
            </a:r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>
            <a:off x="909638" y="3071813"/>
            <a:ext cx="12334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Line 46"/>
          <p:cNvSpPr>
            <a:spLocks noChangeShapeType="1"/>
          </p:cNvSpPr>
          <p:nvPr/>
        </p:nvSpPr>
        <p:spPr bwMode="auto">
          <a:xfrm>
            <a:off x="3049588" y="3078163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1" name="Text Box 47"/>
          <p:cNvSpPr txBox="1">
            <a:spLocks noChangeArrowheads="1"/>
          </p:cNvSpPr>
          <p:nvPr/>
        </p:nvSpPr>
        <p:spPr bwMode="auto">
          <a:xfrm>
            <a:off x="1165225" y="3151188"/>
            <a:ext cx="614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4 m</a:t>
            </a:r>
          </a:p>
        </p:txBody>
      </p:sp>
      <p:sp>
        <p:nvSpPr>
          <p:cNvPr id="21552" name="Text Box 48"/>
          <p:cNvSpPr txBox="1">
            <a:spLocks noChangeArrowheads="1"/>
          </p:cNvSpPr>
          <p:nvPr/>
        </p:nvSpPr>
        <p:spPr bwMode="auto">
          <a:xfrm>
            <a:off x="3146425" y="3146425"/>
            <a:ext cx="614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3 m</a:t>
            </a:r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5957888" y="3143250"/>
            <a:ext cx="61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7 m</a:t>
            </a:r>
          </a:p>
        </p:txBody>
      </p:sp>
      <p:sp>
        <p:nvSpPr>
          <p:cNvPr id="21554" name="Line 50"/>
          <p:cNvSpPr>
            <a:spLocks noChangeShapeType="1"/>
          </p:cNvSpPr>
          <p:nvPr/>
        </p:nvSpPr>
        <p:spPr bwMode="auto">
          <a:xfrm>
            <a:off x="5176838" y="3079750"/>
            <a:ext cx="2147887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2455863" y="28590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+</a:t>
            </a:r>
          </a:p>
        </p:txBody>
      </p:sp>
      <p:sp>
        <p:nvSpPr>
          <p:cNvPr id="21556" name="Text Box 52"/>
          <p:cNvSpPr txBox="1">
            <a:spLocks noChangeArrowheads="1"/>
          </p:cNvSpPr>
          <p:nvPr/>
        </p:nvSpPr>
        <p:spPr bwMode="auto">
          <a:xfrm>
            <a:off x="4392613" y="285273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=</a:t>
            </a:r>
          </a:p>
        </p:txBody>
      </p:sp>
      <p:sp>
        <p:nvSpPr>
          <p:cNvPr id="21557" name="Text Box 53"/>
          <p:cNvSpPr txBox="1">
            <a:spLocks noChangeArrowheads="1"/>
          </p:cNvSpPr>
          <p:nvPr/>
        </p:nvSpPr>
        <p:spPr bwMode="auto">
          <a:xfrm>
            <a:off x="2611438" y="3151188"/>
            <a:ext cx="61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7 m</a:t>
            </a:r>
          </a:p>
        </p:txBody>
      </p:sp>
      <p:sp>
        <p:nvSpPr>
          <p:cNvPr id="21559" name="Text Box 55"/>
          <p:cNvSpPr txBox="1">
            <a:spLocks noChangeArrowheads="1"/>
          </p:cNvSpPr>
          <p:nvPr/>
        </p:nvSpPr>
        <p:spPr bwMode="auto">
          <a:xfrm>
            <a:off x="2605088" y="4351338"/>
            <a:ext cx="61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Char char="•"/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7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1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21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L 0.09965 0.00093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15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83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10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6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215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92" dur="2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20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2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21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09861 4.81481E-6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1000"/>
                                        <p:tgtEl>
                                          <p:spTgt spid="2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58" grpId="0"/>
      <p:bldP spid="21558" grpId="1"/>
      <p:bldP spid="21522" grpId="0" animBg="1"/>
      <p:bldP spid="21522" grpId="1" animBg="1"/>
      <p:bldP spid="21524" grpId="0"/>
      <p:bldP spid="21524" grpId="1"/>
      <p:bldP spid="21521" grpId="0" animBg="1"/>
      <p:bldP spid="21521" grpId="1" animBg="1"/>
      <p:bldP spid="21523" grpId="0"/>
      <p:bldP spid="21523" grpId="1"/>
      <p:bldP spid="21527" grpId="0"/>
      <p:bldP spid="21527" grpId="1"/>
      <p:bldP spid="21525" grpId="0"/>
      <p:bldP spid="21526" grpId="0" animBg="1"/>
      <p:bldP spid="21528" grpId="0"/>
      <p:bldP spid="21541" grpId="0" autoUpdateAnimBg="0"/>
      <p:bldP spid="21542" grpId="0" build="p" autoUpdateAnimBg="0"/>
      <p:bldP spid="21549" grpId="0" animBg="1"/>
      <p:bldP spid="21549" grpId="1" animBg="1"/>
      <p:bldP spid="21550" grpId="0" animBg="1"/>
      <p:bldP spid="21551" grpId="0"/>
      <p:bldP spid="21551" grpId="1"/>
      <p:bldP spid="21552" grpId="0"/>
      <p:bldP spid="21552" grpId="1"/>
      <p:bldP spid="21553" grpId="0"/>
      <p:bldP spid="21554" grpId="0" animBg="1"/>
      <p:bldP spid="21555" grpId="0"/>
      <p:bldP spid="21555" grpId="1"/>
      <p:bldP spid="21556" grpId="0"/>
      <p:bldP spid="21557" grpId="0"/>
      <p:bldP spid="21559" grpId="0"/>
    </p:bldLst>
  </p:timing>
</p:sld>
</file>

<file path=ppt/theme/theme1.xml><?xml version="1.0" encoding="utf-8"?>
<a:theme xmlns:a="http://schemas.openxmlformats.org/drawingml/2006/main" name="BLUEPRNT">
  <a:themeElements>
    <a:clrScheme name="BLUEPRNT 2">
      <a:dk1>
        <a:srgbClr val="40458C"/>
      </a:dk1>
      <a:lt1>
        <a:srgbClr val="FFFFFF"/>
      </a:lt1>
      <a:dk2>
        <a:srgbClr val="9900CC"/>
      </a:dk2>
      <a:lt2>
        <a:srgbClr val="1B285F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cs typeface="Arial" charset="0"/>
          </a:defRPr>
        </a:defPPr>
      </a:lstStyle>
    </a:lnDef>
  </a:objectDefaults>
  <a:extraClrSchemeLst>
    <a:extraClrScheme>
      <a:clrScheme name="BLUEPR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NT 2">
        <a:dk1>
          <a:srgbClr val="40458C"/>
        </a:dk1>
        <a:lt1>
          <a:srgbClr val="FFFFFF"/>
        </a:lt1>
        <a:dk2>
          <a:srgbClr val="9900CC"/>
        </a:dk2>
        <a:lt2>
          <a:srgbClr val="1B285F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NT 3">
        <a:dk1>
          <a:srgbClr val="000000"/>
        </a:dk1>
        <a:lt1>
          <a:srgbClr val="FFFFFF"/>
        </a:lt1>
        <a:dk2>
          <a:srgbClr val="4D4D4D"/>
        </a:dk2>
        <a:lt2>
          <a:srgbClr val="333333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NT 4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NT 5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NT 6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NT 7">
        <a:dk1>
          <a:srgbClr val="003D62"/>
        </a:dk1>
        <a:lt1>
          <a:srgbClr val="E3F0F9"/>
        </a:lt1>
        <a:dk2>
          <a:srgbClr val="006699"/>
        </a:dk2>
        <a:lt2>
          <a:srgbClr val="000000"/>
        </a:lt2>
        <a:accent1>
          <a:srgbClr val="9AC0EA"/>
        </a:accent1>
        <a:accent2>
          <a:srgbClr val="80C3C8"/>
        </a:accent2>
        <a:accent3>
          <a:srgbClr val="EFF6FB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NT 8">
        <a:dk1>
          <a:srgbClr val="003D62"/>
        </a:dk1>
        <a:lt1>
          <a:srgbClr val="FFFFFF"/>
        </a:lt1>
        <a:dk2>
          <a:srgbClr val="006699"/>
        </a:dk2>
        <a:lt2>
          <a:srgbClr val="000000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NT 9">
        <a:dk1>
          <a:srgbClr val="333300"/>
        </a:dk1>
        <a:lt1>
          <a:srgbClr val="FFFFFF"/>
        </a:lt1>
        <a:dk2>
          <a:srgbClr val="663300"/>
        </a:dk2>
        <a:lt2>
          <a:srgbClr val="000000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Settings\Charlie\Application Data\Microsoft\Templates\BLUEPRNT.POT</Template>
  <TotalTime>8021</TotalTime>
  <Words>1669</Words>
  <Application>Microsoft Office PowerPoint</Application>
  <PresentationFormat>On-screen Show (4:3)</PresentationFormat>
  <Paragraphs>367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Cambria Math</vt:lpstr>
      <vt:lpstr>Century</vt:lpstr>
      <vt:lpstr>Comic Sans MS</vt:lpstr>
      <vt:lpstr>Tahoma</vt:lpstr>
      <vt:lpstr>Times New Roman</vt:lpstr>
      <vt:lpstr>BLUEPRNT</vt:lpstr>
      <vt:lpstr>Vectors</vt:lpstr>
      <vt:lpstr>Vectors and Scalars</vt:lpstr>
      <vt:lpstr>Vector vs. Scalar</vt:lpstr>
      <vt:lpstr>Vector vs. Scalar (Distance vs. Displacement)</vt:lpstr>
      <vt:lpstr>Properties of Vectors</vt:lpstr>
      <vt:lpstr>Properties of Vectors</vt:lpstr>
      <vt:lpstr>Properties of Vectors (cont.)</vt:lpstr>
      <vt:lpstr>Properties of Vectors (cont.)</vt:lpstr>
      <vt:lpstr>Adding &amp; Subtracting Vectors “TIP-TO-TAIL”</vt:lpstr>
      <vt:lpstr>Adding Vectors using the Pythagorean Theorem</vt:lpstr>
      <vt:lpstr>Example 1:</vt:lpstr>
      <vt:lpstr>How to Solve:</vt:lpstr>
      <vt:lpstr>Coordinate System – Component Vectors</vt:lpstr>
      <vt:lpstr>Defining position using coordinates</vt:lpstr>
      <vt:lpstr>How to set up your vector</vt:lpstr>
      <vt:lpstr>Determining the x and y Component Vectors</vt:lpstr>
      <vt:lpstr>Determining the x and y Component Vectors.</vt:lpstr>
      <vt:lpstr>Determining the Resultant using the Component Vectors</vt:lpstr>
      <vt:lpstr>Determining the Direction using the Component Vectors</vt:lpstr>
      <vt:lpstr>Defining the Coordinates</vt:lpstr>
      <vt:lpstr>Example 2:</vt:lpstr>
      <vt:lpstr>Algebraic Addition</vt:lpstr>
      <vt:lpstr>Algebraic Addition (Does the order matter?)</vt:lpstr>
      <vt:lpstr>Geometric/Graphical Representation of Vectors</vt:lpstr>
      <vt:lpstr>Key Ideas</vt:lpstr>
      <vt:lpstr>Subtracting Vectors using the Pythagorean Theorem</vt:lpstr>
      <vt:lpstr>Law of Cosines</vt:lpstr>
    </vt:vector>
  </TitlesOfParts>
  <Company>WCSD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Vectors</dc:title>
  <dc:creator>Science-laptop</dc:creator>
  <cp:lastModifiedBy>Charlie Ropes</cp:lastModifiedBy>
  <cp:revision>127</cp:revision>
  <dcterms:created xsi:type="dcterms:W3CDTF">2006-02-02T02:50:39Z</dcterms:created>
  <dcterms:modified xsi:type="dcterms:W3CDTF">2022-12-02T03:13:07Z</dcterms:modified>
</cp:coreProperties>
</file>